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Inter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gdgXUkdjSubhgAk1dJJ6saI6Cp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3F2EDE-D4B1-4646-B555-25CC66E155B6}">
  <a:tblStyle styleId="{353F2EDE-D4B1-4646-B555-25CC66E155B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nter-regular.fntdata"/><Relationship Id="rId16" Type="http://schemas.openxmlformats.org/officeDocument/2006/relationships/slide" Target="slides/slide10.xml"/><Relationship Id="rId19" Type="http://schemas.openxmlformats.org/officeDocument/2006/relationships/font" Target="fonts/Inter-italic.fntdata"/><Relationship Id="rId1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79ad4d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3679ad4d7c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79ad4d7c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3679ad4d7cf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79ad4d7c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3679ad4d7cf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79ad4d7c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3679ad4d7cf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679ad4d7c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3679ad4d7cf_0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79ad4d7c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g3679ad4d7cf_0_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6" name="Google Shape;38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pdi.ifmt.edu.br/media/filer_public/f1/b9/f1b97714-6f35-4ef6-a31b-2964c97b1ef3/5_diretrizes_para_os_eixos_do_pdi_2026-2030_-_versao_040425docx.pdf" TargetMode="External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749048" y="753947"/>
            <a:ext cx="1693977" cy="1670562"/>
          </a:xfrm>
          <a:custGeom>
            <a:rect b="b" l="l" r="r" t="t"/>
            <a:pathLst>
              <a:path extrusionOk="0" h="1670562" w="1693977">
                <a:moveTo>
                  <a:pt x="0" y="0"/>
                </a:moveTo>
                <a:lnTo>
                  <a:pt x="1693976" y="0"/>
                </a:lnTo>
                <a:lnTo>
                  <a:pt x="1693976" y="1670562"/>
                </a:lnTo>
                <a:lnTo>
                  <a:pt x="0" y="1670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7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65027" y="8970874"/>
            <a:ext cx="155943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Prof. Dr. Lenoir Hoeckesfeld |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Diretoria Sistêmica de Planejamento e Relações Estratégicas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130498" y="449975"/>
            <a:ext cx="878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36327" l="0" r="0" t="28699"/>
          <a:stretch/>
        </p:blipFill>
        <p:spPr>
          <a:xfrm>
            <a:off x="4130509" y="335675"/>
            <a:ext cx="9520219" cy="1872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"/>
          <p:cNvGrpSpPr/>
          <p:nvPr/>
        </p:nvGrpSpPr>
        <p:grpSpPr>
          <a:xfrm>
            <a:off x="-761539" y="-1211679"/>
            <a:ext cx="19522257" cy="11634692"/>
            <a:chOff x="-261978" y="-1194285"/>
            <a:chExt cx="19516402" cy="11634692"/>
          </a:xfrm>
        </p:grpSpPr>
        <p:sp>
          <p:nvSpPr>
            <p:cNvPr id="89" name="Google Shape;89;p1"/>
            <p:cNvSpPr/>
            <p:nvPr/>
          </p:nvSpPr>
          <p:spPr>
            <a:xfrm>
              <a:off x="494099" y="0"/>
              <a:ext cx="18309043" cy="10440407"/>
            </a:xfrm>
            <a:custGeom>
              <a:rect b="b" l="l" r="r" t="t"/>
              <a:pathLst>
                <a:path extrusionOk="0" h="10932363" w="18354930">
                  <a:moveTo>
                    <a:pt x="0" y="0"/>
                  </a:moveTo>
                  <a:lnTo>
                    <a:pt x="18354930" y="0"/>
                  </a:lnTo>
                  <a:lnTo>
                    <a:pt x="18354930" y="10932363"/>
                  </a:lnTo>
                  <a:lnTo>
                    <a:pt x="0" y="10932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35000"/>
              </a:blip>
              <a:stretch>
                <a:fillRect b="-13109" l="-459" r="-459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"/>
            <p:cNvGrpSpPr/>
            <p:nvPr/>
          </p:nvGrpSpPr>
          <p:grpSpPr>
            <a:xfrm rot="5060880">
              <a:off x="15008992" y="-1048372"/>
              <a:ext cx="3847083" cy="4285730"/>
              <a:chOff x="-99937" y="-77058"/>
              <a:chExt cx="811837" cy="609933"/>
            </a:xfrm>
          </p:grpSpPr>
          <p:sp>
            <p:nvSpPr>
              <p:cNvPr id="91" name="Google Shape;91;p1"/>
              <p:cNvSpPr txBox="1"/>
              <p:nvPr/>
            </p:nvSpPr>
            <p:spPr>
              <a:xfrm>
                <a:off x="0" y="-9525"/>
                <a:ext cx="7119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-99937" y="-77058"/>
                <a:ext cx="711786" cy="532990"/>
              </a:xfrm>
              <a:custGeom>
                <a:rect b="b" l="l" r="r" t="t"/>
                <a:pathLst>
                  <a:path extrusionOk="0" h="532990" w="711786">
                    <a:moveTo>
                      <a:pt x="12362" y="0"/>
                    </a:moveTo>
                    <a:lnTo>
                      <a:pt x="699425" y="0"/>
                    </a:lnTo>
                    <a:cubicBezTo>
                      <a:pt x="702703" y="0"/>
                      <a:pt x="705848" y="1302"/>
                      <a:pt x="708166" y="3621"/>
                    </a:cubicBezTo>
                    <a:cubicBezTo>
                      <a:pt x="710484" y="5939"/>
                      <a:pt x="711786" y="9083"/>
                      <a:pt x="711786" y="12362"/>
                    </a:cubicBezTo>
                    <a:lnTo>
                      <a:pt x="711786" y="520629"/>
                    </a:lnTo>
                    <a:cubicBezTo>
                      <a:pt x="711786" y="523907"/>
                      <a:pt x="710484" y="527051"/>
                      <a:pt x="708166" y="529370"/>
                    </a:cubicBezTo>
                    <a:cubicBezTo>
                      <a:pt x="705848" y="531688"/>
                      <a:pt x="702703" y="532990"/>
                      <a:pt x="699425" y="532990"/>
                    </a:cubicBezTo>
                    <a:lnTo>
                      <a:pt x="12362" y="532990"/>
                    </a:lnTo>
                    <a:cubicBezTo>
                      <a:pt x="9083" y="532990"/>
                      <a:pt x="5939" y="531688"/>
                      <a:pt x="3621" y="529370"/>
                    </a:cubicBezTo>
                    <a:cubicBezTo>
                      <a:pt x="1302" y="527051"/>
                      <a:pt x="0" y="523907"/>
                      <a:pt x="0" y="520629"/>
                    </a:cubicBezTo>
                    <a:lnTo>
                      <a:pt x="0" y="12362"/>
                    </a:lnTo>
                    <a:cubicBezTo>
                      <a:pt x="0" y="9083"/>
                      <a:pt x="1302" y="5939"/>
                      <a:pt x="3621" y="3621"/>
                    </a:cubicBezTo>
                    <a:cubicBezTo>
                      <a:pt x="5939" y="1302"/>
                      <a:pt x="9083" y="0"/>
                      <a:pt x="12362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1"/>
            <p:cNvGrpSpPr/>
            <p:nvPr/>
          </p:nvGrpSpPr>
          <p:grpSpPr>
            <a:xfrm rot="5049390">
              <a:off x="10923399" y="-946076"/>
              <a:ext cx="4386595" cy="4305763"/>
              <a:chOff x="-86891" y="-67323"/>
              <a:chExt cx="820063" cy="604913"/>
            </a:xfrm>
          </p:grpSpPr>
          <p:sp>
            <p:nvSpPr>
              <p:cNvPr id="94" name="Google Shape;94;p1"/>
              <p:cNvSpPr txBox="1"/>
              <p:nvPr/>
            </p:nvSpPr>
            <p:spPr>
              <a:xfrm>
                <a:off x="-628" y="-4810"/>
                <a:ext cx="7338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-86891" y="-67323"/>
                <a:ext cx="733747" cy="532990"/>
              </a:xfrm>
              <a:custGeom>
                <a:rect b="b" l="l" r="r" t="t"/>
                <a:pathLst>
                  <a:path extrusionOk="0" h="532990" w="733747">
                    <a:moveTo>
                      <a:pt x="11992" y="0"/>
                    </a:moveTo>
                    <a:lnTo>
                      <a:pt x="721756" y="0"/>
                    </a:lnTo>
                    <a:cubicBezTo>
                      <a:pt x="728379" y="0"/>
                      <a:pt x="733747" y="5369"/>
                      <a:pt x="733747" y="11992"/>
                    </a:cubicBezTo>
                    <a:lnTo>
                      <a:pt x="733747" y="520999"/>
                    </a:lnTo>
                    <a:cubicBezTo>
                      <a:pt x="733747" y="524179"/>
                      <a:pt x="732484" y="527229"/>
                      <a:pt x="730235" y="529478"/>
                    </a:cubicBezTo>
                    <a:cubicBezTo>
                      <a:pt x="727986" y="531727"/>
                      <a:pt x="724936" y="532990"/>
                      <a:pt x="721756" y="532990"/>
                    </a:cubicBezTo>
                    <a:lnTo>
                      <a:pt x="11992" y="532990"/>
                    </a:lnTo>
                    <a:cubicBezTo>
                      <a:pt x="5369" y="532990"/>
                      <a:pt x="0" y="527621"/>
                      <a:pt x="0" y="520999"/>
                    </a:cubicBezTo>
                    <a:lnTo>
                      <a:pt x="0" y="11992"/>
                    </a:lnTo>
                    <a:cubicBezTo>
                      <a:pt x="0" y="5369"/>
                      <a:pt x="5369" y="0"/>
                      <a:pt x="11992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1"/>
            <p:cNvGrpSpPr/>
            <p:nvPr/>
          </p:nvGrpSpPr>
          <p:grpSpPr>
            <a:xfrm rot="5047820">
              <a:off x="3696388" y="-727768"/>
              <a:ext cx="4541042" cy="4323425"/>
              <a:chOff x="-82509" y="-137150"/>
              <a:chExt cx="848052" cy="604931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-82509" y="-65209"/>
                <a:ext cx="842663" cy="532990"/>
              </a:xfrm>
              <a:custGeom>
                <a:rect b="b" l="l" r="r" t="t"/>
                <a:pathLst>
                  <a:path extrusionOk="0" h="532990" w="842663">
                    <a:moveTo>
                      <a:pt x="10442" y="0"/>
                    </a:moveTo>
                    <a:lnTo>
                      <a:pt x="832221" y="0"/>
                    </a:lnTo>
                    <a:cubicBezTo>
                      <a:pt x="837988" y="0"/>
                      <a:pt x="842663" y="4675"/>
                      <a:pt x="842663" y="10442"/>
                    </a:cubicBezTo>
                    <a:lnTo>
                      <a:pt x="842663" y="522549"/>
                    </a:lnTo>
                    <a:cubicBezTo>
                      <a:pt x="842663" y="525318"/>
                      <a:pt x="841563" y="527974"/>
                      <a:pt x="839604" y="529932"/>
                    </a:cubicBezTo>
                    <a:cubicBezTo>
                      <a:pt x="837646" y="531890"/>
                      <a:pt x="834990" y="532990"/>
                      <a:pt x="832221" y="532990"/>
                    </a:cubicBezTo>
                    <a:lnTo>
                      <a:pt x="10442" y="532990"/>
                    </a:lnTo>
                    <a:cubicBezTo>
                      <a:pt x="7672" y="532990"/>
                      <a:pt x="5016" y="531890"/>
                      <a:pt x="3058" y="529932"/>
                    </a:cubicBezTo>
                    <a:cubicBezTo>
                      <a:pt x="1100" y="527974"/>
                      <a:pt x="0" y="525318"/>
                      <a:pt x="0" y="522549"/>
                    </a:cubicBezTo>
                    <a:lnTo>
                      <a:pt x="0" y="10442"/>
                    </a:lnTo>
                    <a:cubicBezTo>
                      <a:pt x="0" y="7672"/>
                      <a:pt x="1100" y="5016"/>
                      <a:pt x="3058" y="3058"/>
                    </a:cubicBezTo>
                    <a:cubicBezTo>
                      <a:pt x="5016" y="1100"/>
                      <a:pt x="7672" y="0"/>
                      <a:pt x="10442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 txBox="1"/>
              <p:nvPr/>
            </p:nvSpPr>
            <p:spPr>
              <a:xfrm>
                <a:off x="-77157" y="-137150"/>
                <a:ext cx="842700" cy="5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7650" lIns="67650" spcFirstLastPara="1" rIns="67650" wrap="square" tIns="67650">
                <a:noAutofit/>
              </a:bodyPr>
              <a:lstStyle/>
              <a:p>
                <a:pPr indent="0" lvl="0" marL="0" marR="0" rtl="0" algn="ctr">
                  <a:lnSpc>
                    <a:spcPct val="2655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1"/>
            <p:cNvSpPr/>
            <p:nvPr/>
          </p:nvSpPr>
          <p:spPr>
            <a:xfrm rot="5058615">
              <a:off x="7482148" y="-636193"/>
              <a:ext cx="4135203" cy="3733363"/>
            </a:xfrm>
            <a:custGeom>
              <a:rect b="b" l="l" r="r" t="t"/>
              <a:pathLst>
                <a:path extrusionOk="0" h="532990" w="755708">
                  <a:moveTo>
                    <a:pt x="11643" y="0"/>
                  </a:moveTo>
                  <a:lnTo>
                    <a:pt x="744065" y="0"/>
                  </a:lnTo>
                  <a:cubicBezTo>
                    <a:pt x="750495" y="0"/>
                    <a:pt x="755708" y="5213"/>
                    <a:pt x="755708" y="11643"/>
                  </a:cubicBezTo>
                  <a:lnTo>
                    <a:pt x="755708" y="521347"/>
                  </a:lnTo>
                  <a:cubicBezTo>
                    <a:pt x="755708" y="524435"/>
                    <a:pt x="754482" y="527397"/>
                    <a:pt x="752298" y="529580"/>
                  </a:cubicBezTo>
                  <a:cubicBezTo>
                    <a:pt x="750114" y="531764"/>
                    <a:pt x="747153" y="532990"/>
                    <a:pt x="744065" y="532990"/>
                  </a:cubicBezTo>
                  <a:lnTo>
                    <a:pt x="11643" y="532990"/>
                  </a:lnTo>
                  <a:cubicBezTo>
                    <a:pt x="5213" y="532990"/>
                    <a:pt x="0" y="527777"/>
                    <a:pt x="0" y="521347"/>
                  </a:cubicBezTo>
                  <a:lnTo>
                    <a:pt x="0" y="11643"/>
                  </a:lnTo>
                  <a:cubicBezTo>
                    <a:pt x="0" y="5213"/>
                    <a:pt x="5213" y="0"/>
                    <a:pt x="11643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 rot="5050117">
              <a:off x="-549227" y="-175167"/>
              <a:ext cx="4826448" cy="3781101"/>
            </a:xfrm>
            <a:custGeom>
              <a:rect b="b" l="l" r="r" t="t"/>
              <a:pathLst>
                <a:path extrusionOk="0" h="532990" w="929617">
                  <a:moveTo>
                    <a:pt x="9465" y="0"/>
                  </a:moveTo>
                  <a:lnTo>
                    <a:pt x="920152" y="0"/>
                  </a:lnTo>
                  <a:cubicBezTo>
                    <a:pt x="922662" y="0"/>
                    <a:pt x="925070" y="997"/>
                    <a:pt x="926845" y="2772"/>
                  </a:cubicBezTo>
                  <a:cubicBezTo>
                    <a:pt x="928620" y="4547"/>
                    <a:pt x="929617" y="6955"/>
                    <a:pt x="929617" y="9465"/>
                  </a:cubicBezTo>
                  <a:lnTo>
                    <a:pt x="929617" y="523525"/>
                  </a:lnTo>
                  <a:cubicBezTo>
                    <a:pt x="929617" y="526036"/>
                    <a:pt x="928620" y="528443"/>
                    <a:pt x="926845" y="530218"/>
                  </a:cubicBezTo>
                  <a:cubicBezTo>
                    <a:pt x="925070" y="531993"/>
                    <a:pt x="922662" y="532990"/>
                    <a:pt x="920152" y="532990"/>
                  </a:cubicBezTo>
                  <a:lnTo>
                    <a:pt x="9465" y="532990"/>
                  </a:lnTo>
                  <a:cubicBezTo>
                    <a:pt x="6955" y="532990"/>
                    <a:pt x="4547" y="531993"/>
                    <a:pt x="2772" y="530218"/>
                  </a:cubicBezTo>
                  <a:cubicBezTo>
                    <a:pt x="997" y="528443"/>
                    <a:pt x="0" y="526036"/>
                    <a:pt x="0" y="523525"/>
                  </a:cubicBezTo>
                  <a:lnTo>
                    <a:pt x="0" y="9465"/>
                  </a:lnTo>
                  <a:cubicBezTo>
                    <a:pt x="0" y="6955"/>
                    <a:pt x="997" y="4547"/>
                    <a:pt x="2772" y="2772"/>
                  </a:cubicBezTo>
                  <a:cubicBezTo>
                    <a:pt x="4547" y="997"/>
                    <a:pt x="6955" y="0"/>
                    <a:pt x="9465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"/>
          <p:cNvSpPr txBox="1"/>
          <p:nvPr/>
        </p:nvSpPr>
        <p:spPr>
          <a:xfrm>
            <a:off x="628197" y="987538"/>
            <a:ext cx="7887600" cy="3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6699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PDI [2026-2030]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462273" y="4544914"/>
            <a:ext cx="139998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57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PDI nos Campi: Construindo o Futuro do IFMT Juntos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04675" y="9304952"/>
            <a:ext cx="3245338" cy="891124"/>
            <a:chOff x="12642375" y="6507352"/>
            <a:chExt cx="3245338" cy="891124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6">
              <a:alphaModFix/>
            </a:blip>
            <a:srcRect b="8350" l="0" r="0" t="-8349"/>
            <a:stretch/>
          </p:blipFill>
          <p:spPr>
            <a:xfrm>
              <a:off x="12642375" y="6507352"/>
              <a:ext cx="1584226" cy="891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"/>
            <p:cNvSpPr txBox="1"/>
            <p:nvPr/>
          </p:nvSpPr>
          <p:spPr>
            <a:xfrm>
              <a:off x="13435213" y="6819772"/>
              <a:ext cx="2452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@prof.lenoir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"/>
          <p:cNvSpPr/>
          <p:nvPr/>
        </p:nvSpPr>
        <p:spPr>
          <a:xfrm>
            <a:off x="8087326" y="1195172"/>
            <a:ext cx="2113348" cy="2178226"/>
          </a:xfrm>
          <a:custGeom>
            <a:rect b="b" l="l" r="r" t="t"/>
            <a:pathLst>
              <a:path extrusionOk="0" h="2178226" w="2113348">
                <a:moveTo>
                  <a:pt x="0" y="0"/>
                </a:moveTo>
                <a:lnTo>
                  <a:pt x="2113348" y="0"/>
                </a:lnTo>
                <a:lnTo>
                  <a:pt x="2113348" y="2178227"/>
                </a:lnTo>
                <a:lnTo>
                  <a:pt x="0" y="2178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 txBox="1"/>
          <p:nvPr/>
        </p:nvSpPr>
        <p:spPr>
          <a:xfrm>
            <a:off x="1028700" y="722222"/>
            <a:ext cx="773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20"/>
          <p:cNvGrpSpPr/>
          <p:nvPr/>
        </p:nvGrpSpPr>
        <p:grpSpPr>
          <a:xfrm>
            <a:off x="-584488" y="-1614335"/>
            <a:ext cx="20456425" cy="13446913"/>
            <a:chOff x="-584488" y="-1614335"/>
            <a:chExt cx="20456425" cy="13446913"/>
          </a:xfrm>
        </p:grpSpPr>
        <p:sp>
          <p:nvSpPr>
            <p:cNvPr id="433" name="Google Shape;433;p20"/>
            <p:cNvSpPr/>
            <p:nvPr/>
          </p:nvSpPr>
          <p:spPr>
            <a:xfrm>
              <a:off x="0" y="0"/>
              <a:ext cx="18288000" cy="10287000"/>
            </a:xfrm>
            <a:custGeom>
              <a:rect b="b" l="l" r="r" t="t"/>
              <a:pathLst>
                <a:path extrusionOk="0" h="102870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0000"/>
              </a:blip>
              <a:stretch>
                <a:fillRect b="-102687" l="0" r="-12838" t="-6208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4" name="Google Shape;434;p20"/>
            <p:cNvGrpSpPr/>
            <p:nvPr/>
          </p:nvGrpSpPr>
          <p:grpSpPr>
            <a:xfrm rot="10522077">
              <a:off x="-206346" y="8669343"/>
              <a:ext cx="20015731" cy="2358887"/>
              <a:chOff x="0" y="0"/>
              <a:chExt cx="5400600" cy="533100"/>
            </a:xfrm>
          </p:grpSpPr>
          <p:sp>
            <p:nvSpPr>
              <p:cNvPr id="435" name="Google Shape;435;p20"/>
              <p:cNvSpPr/>
              <p:nvPr/>
            </p:nvSpPr>
            <p:spPr>
              <a:xfrm>
                <a:off x="0" y="0"/>
                <a:ext cx="5400484" cy="532990"/>
              </a:xfrm>
              <a:custGeom>
                <a:rect b="b" l="l" r="r" t="t"/>
                <a:pathLst>
                  <a:path extrusionOk="0" h="532990" w="5400484">
                    <a:moveTo>
                      <a:pt x="2592" y="0"/>
                    </a:moveTo>
                    <a:lnTo>
                      <a:pt x="5397893" y="0"/>
                    </a:lnTo>
                    <a:cubicBezTo>
                      <a:pt x="5399324" y="0"/>
                      <a:pt x="5400484" y="1160"/>
                      <a:pt x="5400484" y="2592"/>
                    </a:cubicBezTo>
                    <a:lnTo>
                      <a:pt x="5400484" y="530398"/>
                    </a:lnTo>
                    <a:cubicBezTo>
                      <a:pt x="5400484" y="531086"/>
                      <a:pt x="5400211" y="531745"/>
                      <a:pt x="5399725" y="532231"/>
                    </a:cubicBezTo>
                    <a:cubicBezTo>
                      <a:pt x="5399239" y="532717"/>
                      <a:pt x="5398580" y="532990"/>
                      <a:pt x="5397893" y="532990"/>
                    </a:cubicBezTo>
                    <a:lnTo>
                      <a:pt x="2592" y="532990"/>
                    </a:lnTo>
                    <a:cubicBezTo>
                      <a:pt x="1160" y="532990"/>
                      <a:pt x="0" y="531830"/>
                      <a:pt x="0" y="530398"/>
                    </a:cubicBezTo>
                    <a:lnTo>
                      <a:pt x="0" y="2592"/>
                    </a:lnTo>
                    <a:cubicBezTo>
                      <a:pt x="0" y="1160"/>
                      <a:pt x="1160" y="0"/>
                      <a:pt x="2592" y="0"/>
                    </a:cubicBezTo>
                    <a:close/>
                  </a:path>
                </a:pathLst>
              </a:custGeom>
              <a:solidFill>
                <a:srgbClr val="012E40">
                  <a:alpha val="454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0"/>
              <p:cNvSpPr txBox="1"/>
              <p:nvPr/>
            </p:nvSpPr>
            <p:spPr>
              <a:xfrm>
                <a:off x="0" y="0"/>
                <a:ext cx="5400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20"/>
            <p:cNvGrpSpPr/>
            <p:nvPr/>
          </p:nvGrpSpPr>
          <p:grpSpPr>
            <a:xfrm rot="10520400">
              <a:off x="-209841" y="6296783"/>
              <a:ext cx="19781301" cy="2358827"/>
              <a:chOff x="0" y="0"/>
              <a:chExt cx="5496184" cy="533101"/>
            </a:xfrm>
          </p:grpSpPr>
          <p:sp>
            <p:nvSpPr>
              <p:cNvPr id="438" name="Google Shape;438;p20"/>
              <p:cNvSpPr/>
              <p:nvPr/>
            </p:nvSpPr>
            <p:spPr>
              <a:xfrm>
                <a:off x="0" y="0"/>
                <a:ext cx="5496184" cy="532990"/>
              </a:xfrm>
              <a:custGeom>
                <a:rect b="b" l="l" r="r" t="t"/>
                <a:pathLst>
                  <a:path extrusionOk="0" h="532990" w="5496184">
                    <a:moveTo>
                      <a:pt x="2547" y="0"/>
                    </a:moveTo>
                    <a:lnTo>
                      <a:pt x="5493637" y="0"/>
                    </a:lnTo>
                    <a:cubicBezTo>
                      <a:pt x="5495044" y="0"/>
                      <a:pt x="5496184" y="1140"/>
                      <a:pt x="5496184" y="2547"/>
                    </a:cubicBezTo>
                    <a:lnTo>
                      <a:pt x="5496184" y="530444"/>
                    </a:lnTo>
                    <a:cubicBezTo>
                      <a:pt x="5496184" y="531850"/>
                      <a:pt x="5495044" y="532990"/>
                      <a:pt x="5493637" y="532990"/>
                    </a:cubicBezTo>
                    <a:lnTo>
                      <a:pt x="2547" y="532990"/>
                    </a:lnTo>
                    <a:cubicBezTo>
                      <a:pt x="1140" y="532990"/>
                      <a:pt x="0" y="531850"/>
                      <a:pt x="0" y="530444"/>
                    </a:cubicBezTo>
                    <a:lnTo>
                      <a:pt x="0" y="2547"/>
                    </a:lnTo>
                    <a:cubicBezTo>
                      <a:pt x="0" y="1140"/>
                      <a:pt x="1140" y="0"/>
                      <a:pt x="2547" y="0"/>
                    </a:cubicBezTo>
                    <a:close/>
                  </a:path>
                </a:pathLst>
              </a:custGeom>
              <a:solidFill>
                <a:srgbClr val="025959">
                  <a:alpha val="454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0"/>
              <p:cNvSpPr txBox="1"/>
              <p:nvPr/>
            </p:nvSpPr>
            <p:spPr>
              <a:xfrm>
                <a:off x="157303" y="1"/>
                <a:ext cx="53388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20"/>
            <p:cNvGrpSpPr/>
            <p:nvPr/>
          </p:nvGrpSpPr>
          <p:grpSpPr>
            <a:xfrm rot="10522179">
              <a:off x="-371785" y="1539286"/>
              <a:ext cx="19583916" cy="2358883"/>
              <a:chOff x="398277" y="0"/>
              <a:chExt cx="5553027" cy="533100"/>
            </a:xfrm>
          </p:grpSpPr>
          <p:sp>
            <p:nvSpPr>
              <p:cNvPr id="441" name="Google Shape;441;p20"/>
              <p:cNvSpPr/>
              <p:nvPr/>
            </p:nvSpPr>
            <p:spPr>
              <a:xfrm>
                <a:off x="408021" y="0"/>
                <a:ext cx="5543283" cy="532990"/>
              </a:xfrm>
              <a:custGeom>
                <a:rect b="b" l="l" r="r" t="t"/>
                <a:pathLst>
                  <a:path extrusionOk="0" h="532990" w="5944539">
                    <a:moveTo>
                      <a:pt x="2355" y="0"/>
                    </a:moveTo>
                    <a:lnTo>
                      <a:pt x="5942184" y="0"/>
                    </a:lnTo>
                    <a:cubicBezTo>
                      <a:pt x="5943485" y="0"/>
                      <a:pt x="5944539" y="1054"/>
                      <a:pt x="5944539" y="2355"/>
                    </a:cubicBezTo>
                    <a:lnTo>
                      <a:pt x="5944539" y="530636"/>
                    </a:lnTo>
                    <a:cubicBezTo>
                      <a:pt x="5944539" y="531260"/>
                      <a:pt x="5944291" y="531859"/>
                      <a:pt x="5943849" y="532301"/>
                    </a:cubicBezTo>
                    <a:cubicBezTo>
                      <a:pt x="5943407" y="532742"/>
                      <a:pt x="5942809" y="532990"/>
                      <a:pt x="5942184" y="532990"/>
                    </a:cubicBezTo>
                    <a:lnTo>
                      <a:pt x="2355" y="532990"/>
                    </a:lnTo>
                    <a:cubicBezTo>
                      <a:pt x="1730" y="532990"/>
                      <a:pt x="1131" y="532742"/>
                      <a:pt x="690" y="532301"/>
                    </a:cubicBezTo>
                    <a:cubicBezTo>
                      <a:pt x="248" y="531859"/>
                      <a:pt x="0" y="531260"/>
                      <a:pt x="0" y="530636"/>
                    </a:cubicBezTo>
                    <a:lnTo>
                      <a:pt x="0" y="2355"/>
                    </a:lnTo>
                    <a:cubicBezTo>
                      <a:pt x="0" y="1730"/>
                      <a:pt x="248" y="1131"/>
                      <a:pt x="690" y="690"/>
                    </a:cubicBezTo>
                    <a:cubicBezTo>
                      <a:pt x="1131" y="248"/>
                      <a:pt x="1730" y="0"/>
                      <a:pt x="2355" y="0"/>
                    </a:cubicBezTo>
                    <a:close/>
                  </a:path>
                </a:pathLst>
              </a:custGeom>
              <a:solidFill>
                <a:srgbClr val="20A37E">
                  <a:alpha val="454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0"/>
              <p:cNvSpPr txBox="1"/>
              <p:nvPr/>
            </p:nvSpPr>
            <p:spPr>
              <a:xfrm>
                <a:off x="398277" y="0"/>
                <a:ext cx="55464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20"/>
            <p:cNvGrpSpPr/>
            <p:nvPr/>
          </p:nvGrpSpPr>
          <p:grpSpPr>
            <a:xfrm rot="10521512">
              <a:off x="-206254" y="3914458"/>
              <a:ext cx="19584904" cy="2358869"/>
              <a:chOff x="0" y="0"/>
              <a:chExt cx="5327114" cy="533100"/>
            </a:xfrm>
          </p:grpSpPr>
          <p:sp>
            <p:nvSpPr>
              <p:cNvPr id="444" name="Google Shape;444;p20"/>
              <p:cNvSpPr/>
              <p:nvPr/>
            </p:nvSpPr>
            <p:spPr>
              <a:xfrm>
                <a:off x="0" y="0"/>
                <a:ext cx="5327114" cy="532990"/>
              </a:xfrm>
              <a:custGeom>
                <a:rect b="b" l="l" r="r" t="t"/>
                <a:pathLst>
                  <a:path extrusionOk="0" h="532990" w="5327114">
                    <a:moveTo>
                      <a:pt x="2628" y="0"/>
                    </a:moveTo>
                    <a:lnTo>
                      <a:pt x="5324487" y="0"/>
                    </a:lnTo>
                    <a:cubicBezTo>
                      <a:pt x="5325184" y="0"/>
                      <a:pt x="5325852" y="277"/>
                      <a:pt x="5326345" y="770"/>
                    </a:cubicBezTo>
                    <a:cubicBezTo>
                      <a:pt x="5326838" y="1262"/>
                      <a:pt x="5327114" y="1931"/>
                      <a:pt x="5327114" y="2628"/>
                    </a:cubicBezTo>
                    <a:lnTo>
                      <a:pt x="5327114" y="530363"/>
                    </a:lnTo>
                    <a:cubicBezTo>
                      <a:pt x="5327114" y="531060"/>
                      <a:pt x="5326838" y="531728"/>
                      <a:pt x="5326345" y="532221"/>
                    </a:cubicBezTo>
                    <a:cubicBezTo>
                      <a:pt x="5325852" y="532713"/>
                      <a:pt x="5325184" y="532990"/>
                      <a:pt x="5324487" y="532990"/>
                    </a:cubicBezTo>
                    <a:lnTo>
                      <a:pt x="2628" y="532990"/>
                    </a:lnTo>
                    <a:cubicBezTo>
                      <a:pt x="1931" y="532990"/>
                      <a:pt x="1262" y="532713"/>
                      <a:pt x="770" y="532221"/>
                    </a:cubicBezTo>
                    <a:cubicBezTo>
                      <a:pt x="277" y="531728"/>
                      <a:pt x="0" y="531060"/>
                      <a:pt x="0" y="530363"/>
                    </a:cubicBezTo>
                    <a:lnTo>
                      <a:pt x="0" y="2628"/>
                    </a:lnTo>
                    <a:cubicBezTo>
                      <a:pt x="0" y="1931"/>
                      <a:pt x="277" y="1262"/>
                      <a:pt x="770" y="770"/>
                    </a:cubicBezTo>
                    <a:cubicBezTo>
                      <a:pt x="1262" y="277"/>
                      <a:pt x="1931" y="0"/>
                      <a:pt x="2628" y="0"/>
                    </a:cubicBezTo>
                    <a:close/>
                  </a:path>
                </a:pathLst>
              </a:custGeom>
              <a:solidFill>
                <a:srgbClr val="02735E">
                  <a:alpha val="454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0"/>
              <p:cNvSpPr txBox="1"/>
              <p:nvPr/>
            </p:nvSpPr>
            <p:spPr>
              <a:xfrm>
                <a:off x="0" y="0"/>
                <a:ext cx="53271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20"/>
            <p:cNvGrpSpPr/>
            <p:nvPr/>
          </p:nvGrpSpPr>
          <p:grpSpPr>
            <a:xfrm rot="10521537">
              <a:off x="-521006" y="-829948"/>
              <a:ext cx="19483952" cy="2358869"/>
              <a:chOff x="0" y="0"/>
              <a:chExt cx="5596400" cy="533101"/>
            </a:xfrm>
          </p:grpSpPr>
          <p:sp>
            <p:nvSpPr>
              <p:cNvPr id="447" name="Google Shape;447;p20"/>
              <p:cNvSpPr/>
              <p:nvPr/>
            </p:nvSpPr>
            <p:spPr>
              <a:xfrm>
                <a:off x="0" y="0"/>
                <a:ext cx="5596293" cy="532990"/>
              </a:xfrm>
              <a:custGeom>
                <a:rect b="b" l="l" r="r" t="t"/>
                <a:pathLst>
                  <a:path extrusionOk="0" h="532990" w="5596293">
                    <a:moveTo>
                      <a:pt x="2501" y="0"/>
                    </a:moveTo>
                    <a:lnTo>
                      <a:pt x="5593792" y="0"/>
                    </a:lnTo>
                    <a:cubicBezTo>
                      <a:pt x="5595173" y="0"/>
                      <a:pt x="5596293" y="1120"/>
                      <a:pt x="5596293" y="2501"/>
                    </a:cubicBezTo>
                    <a:lnTo>
                      <a:pt x="5596293" y="530489"/>
                    </a:lnTo>
                    <a:cubicBezTo>
                      <a:pt x="5596293" y="531152"/>
                      <a:pt x="5596029" y="531789"/>
                      <a:pt x="5595560" y="532258"/>
                    </a:cubicBezTo>
                    <a:cubicBezTo>
                      <a:pt x="5595091" y="532727"/>
                      <a:pt x="5594455" y="532990"/>
                      <a:pt x="5593792" y="532990"/>
                    </a:cubicBezTo>
                    <a:lnTo>
                      <a:pt x="2501" y="532990"/>
                    </a:lnTo>
                    <a:cubicBezTo>
                      <a:pt x="1120" y="532990"/>
                      <a:pt x="0" y="531870"/>
                      <a:pt x="0" y="530489"/>
                    </a:cubicBezTo>
                    <a:lnTo>
                      <a:pt x="0" y="2501"/>
                    </a:lnTo>
                    <a:cubicBezTo>
                      <a:pt x="0" y="1120"/>
                      <a:pt x="1120" y="0"/>
                      <a:pt x="2501" y="0"/>
                    </a:cubicBezTo>
                    <a:close/>
                  </a:path>
                </a:pathLst>
              </a:custGeom>
              <a:solidFill>
                <a:srgbClr val="D0E85A">
                  <a:alpha val="454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0"/>
              <p:cNvSpPr txBox="1"/>
              <p:nvPr/>
            </p:nvSpPr>
            <p:spPr>
              <a:xfrm>
                <a:off x="370400" y="1"/>
                <a:ext cx="52260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0475" lIns="40475" spcFirstLastPara="1" rIns="40475" wrap="square" tIns="40475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9" name="Google Shape;449;p20"/>
            <p:cNvSpPr txBox="1"/>
            <p:nvPr/>
          </p:nvSpPr>
          <p:spPr>
            <a:xfrm>
              <a:off x="1028700" y="3597606"/>
              <a:ext cx="162306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99"/>
                <a:buFont typeface="Arial"/>
                <a:buNone/>
              </a:pPr>
              <a:r>
                <a:rPr b="1" i="0" lang="en-US" sz="5199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Obrigado!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20"/>
          <p:cNvSpPr txBox="1"/>
          <p:nvPr/>
        </p:nvSpPr>
        <p:spPr>
          <a:xfrm>
            <a:off x="0" y="4724732"/>
            <a:ext cx="18288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Prof. Dr. Lenoir Hoeckesfeld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0"/>
          <p:cNvSpPr txBox="1"/>
          <p:nvPr/>
        </p:nvSpPr>
        <p:spPr>
          <a:xfrm>
            <a:off x="0" y="5538877"/>
            <a:ext cx="182880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Diretoria Sistêmica de Planejamento e Relações Estratégicas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0"/>
          <p:cNvSpPr txBox="1"/>
          <p:nvPr/>
        </p:nvSpPr>
        <p:spPr>
          <a:xfrm>
            <a:off x="7156730" y="6507358"/>
            <a:ext cx="397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dspre@ifmt.edu.br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0"/>
          <p:cNvSpPr txBox="1"/>
          <p:nvPr/>
        </p:nvSpPr>
        <p:spPr>
          <a:xfrm>
            <a:off x="7069413" y="7918241"/>
            <a:ext cx="41493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ifmt.edu.br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20"/>
          <p:cNvGrpSpPr/>
          <p:nvPr/>
        </p:nvGrpSpPr>
        <p:grpSpPr>
          <a:xfrm>
            <a:off x="4880158" y="8735567"/>
            <a:ext cx="8527685" cy="530433"/>
            <a:chOff x="0" y="0"/>
            <a:chExt cx="11370247" cy="707244"/>
          </a:xfrm>
        </p:grpSpPr>
        <p:sp>
          <p:nvSpPr>
            <p:cNvPr id="455" name="Google Shape;455;p20"/>
            <p:cNvSpPr/>
            <p:nvPr/>
          </p:nvSpPr>
          <p:spPr>
            <a:xfrm>
              <a:off x="0" y="0"/>
              <a:ext cx="707244" cy="707244"/>
            </a:xfrm>
            <a:custGeom>
              <a:rect b="b" l="l" r="r" t="t"/>
              <a:pathLst>
                <a:path extrusionOk="0" h="707244" w="707244">
                  <a:moveTo>
                    <a:pt x="0" y="0"/>
                  </a:moveTo>
                  <a:lnTo>
                    <a:pt x="707244" y="0"/>
                  </a:lnTo>
                  <a:lnTo>
                    <a:pt x="707244" y="707244"/>
                  </a:lnTo>
                  <a:lnTo>
                    <a:pt x="0" y="7072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 txBox="1"/>
            <p:nvPr/>
          </p:nvSpPr>
          <p:spPr>
            <a:xfrm>
              <a:off x="680856" y="79180"/>
              <a:ext cx="2848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/IFMT.Oficial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 txBox="1"/>
            <p:nvPr/>
          </p:nvSpPr>
          <p:spPr>
            <a:xfrm>
              <a:off x="8137747" y="79181"/>
              <a:ext cx="32325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/@ifmtoficial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7379261" y="61747"/>
              <a:ext cx="784875" cy="583750"/>
            </a:xfrm>
            <a:custGeom>
              <a:rect b="b" l="l" r="r" t="t"/>
              <a:pathLst>
                <a:path extrusionOk="0" h="583750" w="784875">
                  <a:moveTo>
                    <a:pt x="0" y="0"/>
                  </a:moveTo>
                  <a:lnTo>
                    <a:pt x="784874" y="0"/>
                  </a:lnTo>
                  <a:lnTo>
                    <a:pt x="784874" y="583750"/>
                  </a:lnTo>
                  <a:lnTo>
                    <a:pt x="0" y="5837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 txBox="1"/>
            <p:nvPr/>
          </p:nvSpPr>
          <p:spPr>
            <a:xfrm>
              <a:off x="4157640" y="59106"/>
              <a:ext cx="32700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@ifmt_oficial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20"/>
          <p:cNvPicPr preferRelativeResize="0"/>
          <p:nvPr/>
        </p:nvPicPr>
        <p:blipFill rotWithShape="1">
          <a:blip r:embed="rId7">
            <a:alphaModFix/>
          </a:blip>
          <a:srcRect b="38397" l="0" r="0" t="27771"/>
          <a:stretch/>
        </p:blipFill>
        <p:spPr>
          <a:xfrm>
            <a:off x="662813" y="229927"/>
            <a:ext cx="7818374" cy="148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0"/>
          <p:cNvPicPr preferRelativeResize="0"/>
          <p:nvPr/>
        </p:nvPicPr>
        <p:blipFill rotWithShape="1">
          <a:blip r:embed="rId8">
            <a:alphaModFix/>
          </a:blip>
          <a:srcRect b="8350" l="0" r="0" t="-8349"/>
          <a:stretch/>
        </p:blipFill>
        <p:spPr>
          <a:xfrm>
            <a:off x="7156725" y="8444377"/>
            <a:ext cx="1584226" cy="891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0"/>
          <p:cNvGrpSpPr/>
          <p:nvPr/>
        </p:nvGrpSpPr>
        <p:grpSpPr>
          <a:xfrm>
            <a:off x="104675" y="9304952"/>
            <a:ext cx="3245338" cy="891124"/>
            <a:chOff x="12642375" y="6507352"/>
            <a:chExt cx="3245338" cy="891124"/>
          </a:xfrm>
        </p:grpSpPr>
        <p:pic>
          <p:nvPicPr>
            <p:cNvPr id="463" name="Google Shape;463;p20"/>
            <p:cNvPicPr preferRelativeResize="0"/>
            <p:nvPr/>
          </p:nvPicPr>
          <p:blipFill rotWithShape="1">
            <a:blip r:embed="rId8">
              <a:alphaModFix/>
            </a:blip>
            <a:srcRect b="8350" l="0" r="0" t="-8349"/>
            <a:stretch/>
          </p:blipFill>
          <p:spPr>
            <a:xfrm>
              <a:off x="12642375" y="6507352"/>
              <a:ext cx="1584226" cy="891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20"/>
            <p:cNvSpPr txBox="1"/>
            <p:nvPr/>
          </p:nvSpPr>
          <p:spPr>
            <a:xfrm>
              <a:off x="13435213" y="6819772"/>
              <a:ext cx="24525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4"/>
                <a:buFont typeface="Arial"/>
                <a:buNone/>
              </a:pPr>
              <a:r>
                <a:rPr b="0" i="0" lang="en-US" sz="230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@prof.lenoir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1"/>
            <a:ext cx="19495311" cy="10450518"/>
          </a:xfrm>
          <a:custGeom>
            <a:rect b="b" l="l" r="r" t="t"/>
            <a:pathLst>
              <a:path extrusionOk="0" h="10556079" w="20307616">
                <a:moveTo>
                  <a:pt x="0" y="0"/>
                </a:moveTo>
                <a:lnTo>
                  <a:pt x="20307616" y="0"/>
                </a:lnTo>
                <a:lnTo>
                  <a:pt x="20307616" y="10556079"/>
                </a:lnTo>
                <a:lnTo>
                  <a:pt x="0" y="10556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-33438" l="-8869" r="-17439" t="-287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 rot="10800000">
            <a:off x="-86477" y="12"/>
            <a:ext cx="18696927" cy="10690600"/>
          </a:xfrm>
          <a:custGeom>
            <a:rect b="b" l="l" r="r" t="t"/>
            <a:pathLst>
              <a:path extrusionOk="0" h="2815168" w="4939743">
                <a:moveTo>
                  <a:pt x="0" y="0"/>
                </a:moveTo>
                <a:lnTo>
                  <a:pt x="4939743" y="0"/>
                </a:lnTo>
                <a:lnTo>
                  <a:pt x="4939743" y="2815168"/>
                </a:lnTo>
                <a:lnTo>
                  <a:pt x="0" y="2815168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20000">
                <a:srgbClr val="FFFFFF">
                  <a:alpha val="0"/>
                </a:srgbClr>
              </a:gs>
              <a:gs pos="40000">
                <a:srgbClr val="FFFFFF">
                  <a:alpha val="9411"/>
                </a:srgbClr>
              </a:gs>
              <a:gs pos="60000">
                <a:srgbClr val="FFFFFF">
                  <a:alpha val="30196"/>
                </a:srgbClr>
              </a:gs>
              <a:gs pos="80000">
                <a:srgbClr val="FFFFFF">
                  <a:alpha val="8000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 rot="5423593">
            <a:off x="15553363" y="7218570"/>
            <a:ext cx="2695147" cy="3822054"/>
            <a:chOff x="0" y="-9525"/>
            <a:chExt cx="848471" cy="542515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848471" cy="532990"/>
            </a:xfrm>
            <a:custGeom>
              <a:rect b="b" l="l" r="r" t="t"/>
              <a:pathLst>
                <a:path extrusionOk="0" h="532990" w="848471">
                  <a:moveTo>
                    <a:pt x="10154" y="0"/>
                  </a:moveTo>
                  <a:lnTo>
                    <a:pt x="838317" y="0"/>
                  </a:lnTo>
                  <a:cubicBezTo>
                    <a:pt x="841010" y="0"/>
                    <a:pt x="843592" y="1070"/>
                    <a:pt x="845497" y="2974"/>
                  </a:cubicBezTo>
                  <a:cubicBezTo>
                    <a:pt x="847401" y="4878"/>
                    <a:pt x="848471" y="7461"/>
                    <a:pt x="848471" y="10154"/>
                  </a:cubicBezTo>
                  <a:lnTo>
                    <a:pt x="848471" y="522836"/>
                  </a:lnTo>
                  <a:cubicBezTo>
                    <a:pt x="848471" y="525529"/>
                    <a:pt x="847401" y="528112"/>
                    <a:pt x="845497" y="530016"/>
                  </a:cubicBezTo>
                  <a:cubicBezTo>
                    <a:pt x="843592" y="531920"/>
                    <a:pt x="841010" y="532990"/>
                    <a:pt x="838317" y="532990"/>
                  </a:cubicBezTo>
                  <a:lnTo>
                    <a:pt x="10154" y="532990"/>
                  </a:lnTo>
                  <a:cubicBezTo>
                    <a:pt x="7461" y="532990"/>
                    <a:pt x="4878" y="531920"/>
                    <a:pt x="2974" y="530016"/>
                  </a:cubicBezTo>
                  <a:cubicBezTo>
                    <a:pt x="1070" y="528112"/>
                    <a:pt x="0" y="525529"/>
                    <a:pt x="0" y="522836"/>
                  </a:cubicBezTo>
                  <a:lnTo>
                    <a:pt x="0" y="10154"/>
                  </a:lnTo>
                  <a:cubicBezTo>
                    <a:pt x="0" y="7461"/>
                    <a:pt x="1070" y="4878"/>
                    <a:pt x="2974" y="2974"/>
                  </a:cubicBezTo>
                  <a:cubicBezTo>
                    <a:pt x="4878" y="1070"/>
                    <a:pt x="7461" y="0"/>
                    <a:pt x="10154" y="0"/>
                  </a:cubicBezTo>
                  <a:close/>
                </a:path>
              </a:pathLst>
            </a:custGeom>
            <a:solidFill>
              <a:srgbClr val="012E40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-9525"/>
              <a:ext cx="8484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 rot="5423614">
            <a:off x="11789150" y="7221806"/>
            <a:ext cx="2689689" cy="3822108"/>
            <a:chOff x="0" y="-9525"/>
            <a:chExt cx="847500" cy="542515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847393" cy="532990"/>
            </a:xfrm>
            <a:custGeom>
              <a:rect b="b" l="l" r="r" t="t"/>
              <a:pathLst>
                <a:path extrusionOk="0" h="532990" w="847393">
                  <a:moveTo>
                    <a:pt x="10167" y="0"/>
                  </a:moveTo>
                  <a:lnTo>
                    <a:pt x="837226" y="0"/>
                  </a:lnTo>
                  <a:cubicBezTo>
                    <a:pt x="839922" y="0"/>
                    <a:pt x="842508" y="1071"/>
                    <a:pt x="844415" y="2978"/>
                  </a:cubicBezTo>
                  <a:cubicBezTo>
                    <a:pt x="846322" y="4885"/>
                    <a:pt x="847393" y="7471"/>
                    <a:pt x="847393" y="10167"/>
                  </a:cubicBezTo>
                  <a:lnTo>
                    <a:pt x="847393" y="522823"/>
                  </a:lnTo>
                  <a:cubicBezTo>
                    <a:pt x="847393" y="525520"/>
                    <a:pt x="846322" y="528106"/>
                    <a:pt x="844415" y="530012"/>
                  </a:cubicBezTo>
                  <a:cubicBezTo>
                    <a:pt x="842508" y="531919"/>
                    <a:pt x="839922" y="532990"/>
                    <a:pt x="837226" y="532990"/>
                  </a:cubicBezTo>
                  <a:lnTo>
                    <a:pt x="10167" y="532990"/>
                  </a:lnTo>
                  <a:cubicBezTo>
                    <a:pt x="7471" y="532990"/>
                    <a:pt x="4885" y="531919"/>
                    <a:pt x="2978" y="530012"/>
                  </a:cubicBezTo>
                  <a:cubicBezTo>
                    <a:pt x="1071" y="528106"/>
                    <a:pt x="0" y="525520"/>
                    <a:pt x="0" y="522823"/>
                  </a:cubicBezTo>
                  <a:lnTo>
                    <a:pt x="0" y="10167"/>
                  </a:lnTo>
                  <a:cubicBezTo>
                    <a:pt x="0" y="7471"/>
                    <a:pt x="1071" y="4885"/>
                    <a:pt x="2978" y="2978"/>
                  </a:cubicBezTo>
                  <a:cubicBezTo>
                    <a:pt x="4885" y="1071"/>
                    <a:pt x="7471" y="0"/>
                    <a:pt x="10167" y="0"/>
                  </a:cubicBezTo>
                  <a:close/>
                </a:path>
              </a:pathLst>
            </a:custGeom>
            <a:solidFill>
              <a:srgbClr val="025959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-9525"/>
              <a:ext cx="8475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5423613">
            <a:off x="4261820" y="7227601"/>
            <a:ext cx="2677238" cy="3822108"/>
            <a:chOff x="0" y="-9525"/>
            <a:chExt cx="855300" cy="542515"/>
          </a:xfrm>
        </p:grpSpPr>
        <p:sp>
          <p:nvSpPr>
            <p:cNvPr id="119" name="Google Shape;119;p2"/>
            <p:cNvSpPr/>
            <p:nvPr/>
          </p:nvSpPr>
          <p:spPr>
            <a:xfrm>
              <a:off x="0" y="0"/>
              <a:ext cx="855300" cy="532990"/>
            </a:xfrm>
            <a:custGeom>
              <a:rect b="b" l="l" r="r" t="t"/>
              <a:pathLst>
                <a:path extrusionOk="0" h="532990" w="855300">
                  <a:moveTo>
                    <a:pt x="10073" y="0"/>
                  </a:moveTo>
                  <a:lnTo>
                    <a:pt x="845227" y="0"/>
                  </a:lnTo>
                  <a:cubicBezTo>
                    <a:pt x="850791" y="0"/>
                    <a:pt x="855300" y="4510"/>
                    <a:pt x="855300" y="10073"/>
                  </a:cubicBezTo>
                  <a:lnTo>
                    <a:pt x="855300" y="522917"/>
                  </a:lnTo>
                  <a:cubicBezTo>
                    <a:pt x="855300" y="528480"/>
                    <a:pt x="850791" y="532990"/>
                    <a:pt x="845227" y="532990"/>
                  </a:cubicBezTo>
                  <a:lnTo>
                    <a:pt x="10073" y="532990"/>
                  </a:lnTo>
                  <a:cubicBezTo>
                    <a:pt x="4510" y="532990"/>
                    <a:pt x="0" y="528480"/>
                    <a:pt x="0" y="522917"/>
                  </a:cubicBezTo>
                  <a:lnTo>
                    <a:pt x="0" y="10073"/>
                  </a:lnTo>
                  <a:cubicBezTo>
                    <a:pt x="0" y="4510"/>
                    <a:pt x="4510" y="0"/>
                    <a:pt x="10073" y="0"/>
                  </a:cubicBezTo>
                  <a:close/>
                </a:path>
              </a:pathLst>
            </a:custGeom>
            <a:solidFill>
              <a:srgbClr val="20A37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0" y="-9525"/>
              <a:ext cx="8553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5423638">
            <a:off x="8015860" y="7234193"/>
            <a:ext cx="2702321" cy="3822000"/>
            <a:chOff x="0" y="-9525"/>
            <a:chExt cx="848459" cy="542515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848459" cy="532990"/>
            </a:xfrm>
            <a:custGeom>
              <a:rect b="b" l="l" r="r" t="t"/>
              <a:pathLst>
                <a:path extrusionOk="0" h="532990" w="848459">
                  <a:moveTo>
                    <a:pt x="10154" y="0"/>
                  </a:moveTo>
                  <a:lnTo>
                    <a:pt x="838305" y="0"/>
                  </a:lnTo>
                  <a:cubicBezTo>
                    <a:pt x="843913" y="0"/>
                    <a:pt x="848459" y="4546"/>
                    <a:pt x="848459" y="10154"/>
                  </a:cubicBezTo>
                  <a:lnTo>
                    <a:pt x="848459" y="522836"/>
                  </a:lnTo>
                  <a:cubicBezTo>
                    <a:pt x="848459" y="525529"/>
                    <a:pt x="847390" y="528112"/>
                    <a:pt x="845485" y="530016"/>
                  </a:cubicBezTo>
                  <a:cubicBezTo>
                    <a:pt x="843581" y="531920"/>
                    <a:pt x="840998" y="532990"/>
                    <a:pt x="838305" y="532990"/>
                  </a:cubicBezTo>
                  <a:lnTo>
                    <a:pt x="10154" y="532990"/>
                  </a:lnTo>
                  <a:cubicBezTo>
                    <a:pt x="4546" y="532990"/>
                    <a:pt x="0" y="528444"/>
                    <a:pt x="0" y="522836"/>
                  </a:cubicBezTo>
                  <a:lnTo>
                    <a:pt x="0" y="10154"/>
                  </a:lnTo>
                  <a:cubicBezTo>
                    <a:pt x="0" y="4546"/>
                    <a:pt x="4546" y="0"/>
                    <a:pt x="10154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9525"/>
              <a:ext cx="8484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5423493">
            <a:off x="497990" y="7230704"/>
            <a:ext cx="2671472" cy="3822216"/>
            <a:chOff x="0" y="-9525"/>
            <a:chExt cx="857100" cy="542515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6998" cy="532990"/>
            </a:xfrm>
            <a:custGeom>
              <a:rect b="b" l="l" r="r" t="t"/>
              <a:pathLst>
                <a:path extrusionOk="0" h="532990" w="856998">
                  <a:moveTo>
                    <a:pt x="10053" y="0"/>
                  </a:moveTo>
                  <a:lnTo>
                    <a:pt x="846945" y="0"/>
                  </a:lnTo>
                  <a:cubicBezTo>
                    <a:pt x="852497" y="0"/>
                    <a:pt x="856998" y="4501"/>
                    <a:pt x="856998" y="10053"/>
                  </a:cubicBezTo>
                  <a:lnTo>
                    <a:pt x="856998" y="522937"/>
                  </a:lnTo>
                  <a:cubicBezTo>
                    <a:pt x="856998" y="528489"/>
                    <a:pt x="852497" y="532990"/>
                    <a:pt x="846945" y="532990"/>
                  </a:cubicBezTo>
                  <a:lnTo>
                    <a:pt x="10053" y="532990"/>
                  </a:lnTo>
                  <a:cubicBezTo>
                    <a:pt x="4501" y="532990"/>
                    <a:pt x="0" y="528489"/>
                    <a:pt x="0" y="522937"/>
                  </a:cubicBezTo>
                  <a:lnTo>
                    <a:pt x="0" y="10053"/>
                  </a:lnTo>
                  <a:cubicBezTo>
                    <a:pt x="0" y="4501"/>
                    <a:pt x="4501" y="0"/>
                    <a:pt x="10053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9525"/>
              <a:ext cx="8571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650" lIns="67650" spcFirstLastPara="1" rIns="67650" wrap="square" tIns="67650">
              <a:noAutofit/>
            </a:bodyPr>
            <a:lstStyle/>
            <a:p>
              <a:pPr indent="0" lvl="0" marL="0" marR="0" rtl="0" algn="ctr">
                <a:lnSpc>
                  <a:spcPct val="26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1099141" y="8284545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028700" y="914400"/>
            <a:ext cx="409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1" i="0" lang="en-US" sz="6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028699" y="2395934"/>
            <a:ext cx="18149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3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b="0" i="0" lang="en-US" sz="4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1 – </a:t>
            </a:r>
            <a:r>
              <a:rPr lang="en-US" sz="4200">
                <a:latin typeface="Open Sans"/>
                <a:ea typeface="Open Sans"/>
                <a:cs typeface="Open Sans"/>
                <a:sym typeface="Open Sans"/>
              </a:rPr>
              <a:t>Andamento dos trabalhos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b="0" i="0" lang="en-US" sz="4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2 – </a:t>
            </a:r>
            <a:r>
              <a:rPr lang="en-US" sz="4200">
                <a:latin typeface="Open Sans"/>
                <a:ea typeface="Open Sans"/>
                <a:cs typeface="Open Sans"/>
                <a:sym typeface="Open Sans"/>
              </a:rPr>
              <a:t>Capítulo 4 (plano de ação)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b="0" i="0" lang="en-US" sz="4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3 – Conclusão e Q&amp;A</a:t>
            </a:r>
            <a:endParaRPr b="0" i="0" sz="4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6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690" lvl="1" marL="9067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838374" y="88877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5">
            <a:alphaModFix/>
          </a:blip>
          <a:srcRect b="36327" l="0" r="0" t="28699"/>
          <a:stretch/>
        </p:blipFill>
        <p:spPr>
          <a:xfrm>
            <a:off x="3709450" y="8780700"/>
            <a:ext cx="5948899" cy="117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79ad4d7cf_0_0"/>
          <p:cNvSpPr txBox="1"/>
          <p:nvPr/>
        </p:nvSpPr>
        <p:spPr>
          <a:xfrm>
            <a:off x="1019175" y="2566076"/>
            <a:ext cx="9485700" cy="5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 o PDI utilizará o 5W2H?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Definir ações (O quê?) e justificá-las (Por quê?).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Designar responsáveis (Quem?) e especificar locais (Onde?).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Estabelecer prazos (Quando?) e detalhar processos (Como?).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Calcular recursos (Quanto?).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Benefícios: Clareza, alinhamento estratégico, monitoramento eficiente e transparência no planejamento e execução das diretrizes do IFMT</a:t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3679ad4d7cf_0_0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g3679ad4d7cf_0_0"/>
          <p:cNvGrpSpPr/>
          <p:nvPr/>
        </p:nvGrpSpPr>
        <p:grpSpPr>
          <a:xfrm rot="-5400000">
            <a:off x="6554922" y="-5827271"/>
            <a:ext cx="60933" cy="13772408"/>
            <a:chOff x="0" y="-193462"/>
            <a:chExt cx="81244" cy="18363210"/>
          </a:xfrm>
        </p:grpSpPr>
        <p:grpSp>
          <p:nvGrpSpPr>
            <p:cNvPr id="139" name="Google Shape;139;g3679ad4d7cf_0_0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140" name="Google Shape;140;g3679ad4d7cf_0_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g3679ad4d7cf_0_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g3679ad4d7cf_0_0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143" name="Google Shape;143;g3679ad4d7cf_0_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3679ad4d7cf_0_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g3679ad4d7cf_0_0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146" name="Google Shape;146;g3679ad4d7cf_0_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g3679ad4d7cf_0_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g3679ad4d7cf_0_0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149" name="Google Shape;149;g3679ad4d7cf_0_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3679ad4d7cf_0_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g3679ad4d7cf_0_0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152" name="Google Shape;152;g3679ad4d7cf_0_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g3679ad4d7cf_0_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" name="Google Shape;154;g3679ad4d7cf_0_0"/>
          <p:cNvGrpSpPr/>
          <p:nvPr/>
        </p:nvGrpSpPr>
        <p:grpSpPr>
          <a:xfrm>
            <a:off x="17185361" y="-206480"/>
            <a:ext cx="1804108" cy="10718001"/>
            <a:chOff x="17185361" y="-206480"/>
            <a:chExt cx="1804108" cy="10718001"/>
          </a:xfrm>
        </p:grpSpPr>
        <p:grpSp>
          <p:nvGrpSpPr>
            <p:cNvPr id="155" name="Google Shape;155;g3679ad4d7cf_0_0"/>
            <p:cNvGrpSpPr/>
            <p:nvPr/>
          </p:nvGrpSpPr>
          <p:grpSpPr>
            <a:xfrm rot="-10574742">
              <a:off x="17253341" y="8355136"/>
              <a:ext cx="1257521" cy="2117487"/>
              <a:chOff x="0" y="0"/>
              <a:chExt cx="555600" cy="533100"/>
            </a:xfrm>
          </p:grpSpPr>
          <p:sp>
            <p:nvSpPr>
              <p:cNvPr id="156" name="Google Shape;156;g3679ad4d7cf_0_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3679ad4d7cf_0_0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g3679ad4d7cf_0_0"/>
            <p:cNvGrpSpPr/>
            <p:nvPr/>
          </p:nvGrpSpPr>
          <p:grpSpPr>
            <a:xfrm rot="-10540528">
              <a:off x="17447335" y="6221405"/>
              <a:ext cx="1076484" cy="2116782"/>
              <a:chOff x="0" y="0"/>
              <a:chExt cx="555600" cy="533100"/>
            </a:xfrm>
          </p:grpSpPr>
          <p:sp>
            <p:nvSpPr>
              <p:cNvPr id="159" name="Google Shape;159;g3679ad4d7cf_0_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3679ad4d7cf_0_0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g3679ad4d7cf_0_0"/>
            <p:cNvGrpSpPr/>
            <p:nvPr/>
          </p:nvGrpSpPr>
          <p:grpSpPr>
            <a:xfrm rot="-10556020">
              <a:off x="17717393" y="1958855"/>
              <a:ext cx="1070280" cy="2117098"/>
              <a:chOff x="0" y="0"/>
              <a:chExt cx="555600" cy="533100"/>
            </a:xfrm>
          </p:grpSpPr>
          <p:sp>
            <p:nvSpPr>
              <p:cNvPr id="162" name="Google Shape;162;g3679ad4d7cf_0_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3679ad4d7cf_0_0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g3679ad4d7cf_0_0"/>
            <p:cNvGrpSpPr/>
            <p:nvPr/>
          </p:nvGrpSpPr>
          <p:grpSpPr>
            <a:xfrm rot="-10568082">
              <a:off x="17557724" y="4088264"/>
              <a:ext cx="1066511" cy="2117330"/>
              <a:chOff x="0" y="0"/>
              <a:chExt cx="555600" cy="533100"/>
            </a:xfrm>
          </p:grpSpPr>
          <p:sp>
            <p:nvSpPr>
              <p:cNvPr id="165" name="Google Shape;165;g3679ad4d7cf_0_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3679ad4d7cf_0_0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g3679ad4d7cf_0_0"/>
            <p:cNvGrpSpPr/>
            <p:nvPr/>
          </p:nvGrpSpPr>
          <p:grpSpPr>
            <a:xfrm rot="-10565739">
              <a:off x="17851347" y="-172601"/>
              <a:ext cx="1067284" cy="2117321"/>
              <a:chOff x="0" y="0"/>
              <a:chExt cx="555600" cy="533100"/>
            </a:xfrm>
          </p:grpSpPr>
          <p:sp>
            <p:nvSpPr>
              <p:cNvPr id="168" name="Google Shape;168;g3679ad4d7cf_0_0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3679ad4d7cf_0_0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0" name="Google Shape;170;g3679ad4d7cf_0_0"/>
          <p:cNvSpPr txBox="1"/>
          <p:nvPr/>
        </p:nvSpPr>
        <p:spPr>
          <a:xfrm>
            <a:off x="1019175" y="1265872"/>
            <a:ext cx="1489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Metologia 5W2H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679ad4d7cf_0_0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3679ad4d7cf_0_0"/>
          <p:cNvPicPr preferRelativeResize="0"/>
          <p:nvPr/>
        </p:nvPicPr>
        <p:blipFill rotWithShape="1">
          <a:blip r:embed="rId4">
            <a:alphaModFix/>
          </a:blip>
          <a:srcRect b="38399" l="0" r="0" t="27770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reative depiction of the 5W2H methodology used for strategic planning, featuring a vibrant brainstorming session with symbols representing each element: Who, What, Where, When, Why, How, and How much. Include a diverse group of people collaborating around a table with charts, notes, and digital devices, all set in a modern, bright office environment. The mood should be energetic and inspiring, with elements of teamwork and innovation visible." id="173" name="Google Shape;173;g3679ad4d7c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07708" y="3128721"/>
            <a:ext cx="5977316" cy="597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g3679ad4d7cf_0_300"/>
          <p:cNvGrpSpPr/>
          <p:nvPr/>
        </p:nvGrpSpPr>
        <p:grpSpPr>
          <a:xfrm rot="10522561">
            <a:off x="-212268" y="9153757"/>
            <a:ext cx="19668735" cy="1900822"/>
            <a:chOff x="0" y="0"/>
            <a:chExt cx="5400600" cy="533100"/>
          </a:xfrm>
        </p:grpSpPr>
        <p:sp>
          <p:nvSpPr>
            <p:cNvPr id="179" name="Google Shape;179;g3679ad4d7cf_0_300"/>
            <p:cNvSpPr/>
            <p:nvPr/>
          </p:nvSpPr>
          <p:spPr>
            <a:xfrm>
              <a:off x="0" y="0"/>
              <a:ext cx="5400484" cy="532990"/>
            </a:xfrm>
            <a:custGeom>
              <a:rect b="b" l="l" r="r" t="t"/>
              <a:pathLst>
                <a:path extrusionOk="0" h="532990" w="5400484">
                  <a:moveTo>
                    <a:pt x="2888" y="0"/>
                  </a:moveTo>
                  <a:lnTo>
                    <a:pt x="5397597" y="0"/>
                  </a:lnTo>
                  <a:cubicBezTo>
                    <a:pt x="5399191" y="0"/>
                    <a:pt x="5400484" y="1293"/>
                    <a:pt x="5400484" y="2888"/>
                  </a:cubicBezTo>
                  <a:lnTo>
                    <a:pt x="5400484" y="530103"/>
                  </a:lnTo>
                  <a:cubicBezTo>
                    <a:pt x="5400484" y="530869"/>
                    <a:pt x="5400180" y="531603"/>
                    <a:pt x="5399639" y="532145"/>
                  </a:cubicBezTo>
                  <a:cubicBezTo>
                    <a:pt x="5399097" y="532686"/>
                    <a:pt x="5398362" y="532990"/>
                    <a:pt x="5397597" y="532990"/>
                  </a:cubicBezTo>
                  <a:lnTo>
                    <a:pt x="2888" y="532990"/>
                  </a:lnTo>
                  <a:cubicBezTo>
                    <a:pt x="2122" y="532990"/>
                    <a:pt x="1387" y="532686"/>
                    <a:pt x="846" y="532145"/>
                  </a:cubicBezTo>
                  <a:cubicBezTo>
                    <a:pt x="304" y="531603"/>
                    <a:pt x="0" y="530869"/>
                    <a:pt x="0" y="530103"/>
                  </a:cubicBezTo>
                  <a:lnTo>
                    <a:pt x="0" y="2888"/>
                  </a:lnTo>
                  <a:cubicBezTo>
                    <a:pt x="0" y="2122"/>
                    <a:pt x="304" y="1387"/>
                    <a:pt x="846" y="846"/>
                  </a:cubicBezTo>
                  <a:cubicBezTo>
                    <a:pt x="1387" y="304"/>
                    <a:pt x="2122" y="0"/>
                    <a:pt x="2888" y="0"/>
                  </a:cubicBezTo>
                  <a:close/>
                </a:path>
              </a:pathLst>
            </a:custGeom>
            <a:solidFill>
              <a:srgbClr val="012E40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3679ad4d7cf_0_300"/>
            <p:cNvSpPr txBox="1"/>
            <p:nvPr/>
          </p:nvSpPr>
          <p:spPr>
            <a:xfrm>
              <a:off x="0" y="0"/>
              <a:ext cx="54006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g3679ad4d7cf_0_300"/>
          <p:cNvGrpSpPr/>
          <p:nvPr/>
        </p:nvGrpSpPr>
        <p:grpSpPr>
          <a:xfrm rot="10521401">
            <a:off x="-414124" y="7015043"/>
            <a:ext cx="19669308" cy="2117225"/>
            <a:chOff x="0" y="0"/>
            <a:chExt cx="5496300" cy="533100"/>
          </a:xfrm>
        </p:grpSpPr>
        <p:sp>
          <p:nvSpPr>
            <p:cNvPr id="182" name="Google Shape;182;g3679ad4d7cf_0_300"/>
            <p:cNvSpPr/>
            <p:nvPr/>
          </p:nvSpPr>
          <p:spPr>
            <a:xfrm>
              <a:off x="0" y="0"/>
              <a:ext cx="5496184" cy="532990"/>
            </a:xfrm>
            <a:custGeom>
              <a:rect b="b" l="l" r="r" t="t"/>
              <a:pathLst>
                <a:path extrusionOk="0" h="532990" w="5496184">
                  <a:moveTo>
                    <a:pt x="2837" y="0"/>
                  </a:moveTo>
                  <a:lnTo>
                    <a:pt x="5493346" y="0"/>
                  </a:lnTo>
                  <a:cubicBezTo>
                    <a:pt x="5494099" y="0"/>
                    <a:pt x="5494821" y="299"/>
                    <a:pt x="5495353" y="831"/>
                  </a:cubicBezTo>
                  <a:cubicBezTo>
                    <a:pt x="5495885" y="1363"/>
                    <a:pt x="5496184" y="2085"/>
                    <a:pt x="5496184" y="2837"/>
                  </a:cubicBezTo>
                  <a:lnTo>
                    <a:pt x="5496184" y="530153"/>
                  </a:lnTo>
                  <a:cubicBezTo>
                    <a:pt x="5496184" y="530905"/>
                    <a:pt x="5495885" y="531627"/>
                    <a:pt x="5495353" y="532159"/>
                  </a:cubicBezTo>
                  <a:cubicBezTo>
                    <a:pt x="5494821" y="532691"/>
                    <a:pt x="5494099" y="532990"/>
                    <a:pt x="5493346" y="532990"/>
                  </a:cubicBezTo>
                  <a:lnTo>
                    <a:pt x="2837" y="532990"/>
                  </a:lnTo>
                  <a:cubicBezTo>
                    <a:pt x="2085" y="532990"/>
                    <a:pt x="1363" y="532691"/>
                    <a:pt x="831" y="532159"/>
                  </a:cubicBezTo>
                  <a:cubicBezTo>
                    <a:pt x="299" y="531627"/>
                    <a:pt x="0" y="530905"/>
                    <a:pt x="0" y="530153"/>
                  </a:cubicBezTo>
                  <a:lnTo>
                    <a:pt x="0" y="2837"/>
                  </a:lnTo>
                  <a:cubicBezTo>
                    <a:pt x="0" y="2085"/>
                    <a:pt x="299" y="1363"/>
                    <a:pt x="831" y="831"/>
                  </a:cubicBezTo>
                  <a:cubicBezTo>
                    <a:pt x="1363" y="299"/>
                    <a:pt x="2085" y="0"/>
                    <a:pt x="2837" y="0"/>
                  </a:cubicBezTo>
                  <a:close/>
                </a:path>
              </a:pathLst>
            </a:custGeom>
            <a:solidFill>
              <a:srgbClr val="025959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679ad4d7cf_0_300"/>
            <p:cNvSpPr txBox="1"/>
            <p:nvPr/>
          </p:nvSpPr>
          <p:spPr>
            <a:xfrm>
              <a:off x="0" y="0"/>
              <a:ext cx="5496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g3679ad4d7cf_0_300"/>
          <p:cNvGrpSpPr/>
          <p:nvPr/>
        </p:nvGrpSpPr>
        <p:grpSpPr>
          <a:xfrm rot="10521000">
            <a:off x="-419399" y="2748683"/>
            <a:ext cx="19241009" cy="2117193"/>
            <a:chOff x="0" y="0"/>
            <a:chExt cx="5944539" cy="533100"/>
          </a:xfrm>
        </p:grpSpPr>
        <p:sp>
          <p:nvSpPr>
            <p:cNvPr id="185" name="Google Shape;185;g3679ad4d7cf_0_300"/>
            <p:cNvSpPr/>
            <p:nvPr/>
          </p:nvSpPr>
          <p:spPr>
            <a:xfrm>
              <a:off x="0" y="0"/>
              <a:ext cx="5944539" cy="532990"/>
            </a:xfrm>
            <a:custGeom>
              <a:rect b="b" l="l" r="r" t="t"/>
              <a:pathLst>
                <a:path extrusionOk="0" h="532990" w="5944539">
                  <a:moveTo>
                    <a:pt x="2623" y="0"/>
                  </a:moveTo>
                  <a:lnTo>
                    <a:pt x="5941915" y="0"/>
                  </a:lnTo>
                  <a:cubicBezTo>
                    <a:pt x="5942611" y="0"/>
                    <a:pt x="5943278" y="276"/>
                    <a:pt x="5943771" y="768"/>
                  </a:cubicBezTo>
                  <a:cubicBezTo>
                    <a:pt x="5944262" y="1260"/>
                    <a:pt x="5944539" y="1928"/>
                    <a:pt x="5944539" y="2623"/>
                  </a:cubicBezTo>
                  <a:lnTo>
                    <a:pt x="5944539" y="530367"/>
                  </a:lnTo>
                  <a:cubicBezTo>
                    <a:pt x="5944539" y="531063"/>
                    <a:pt x="5944262" y="531730"/>
                    <a:pt x="5943771" y="532222"/>
                  </a:cubicBezTo>
                  <a:cubicBezTo>
                    <a:pt x="5943278" y="532714"/>
                    <a:pt x="5942611" y="532990"/>
                    <a:pt x="5941915" y="532990"/>
                  </a:cubicBezTo>
                  <a:lnTo>
                    <a:pt x="2623" y="532990"/>
                  </a:lnTo>
                  <a:cubicBezTo>
                    <a:pt x="1928" y="532990"/>
                    <a:pt x="1260" y="532714"/>
                    <a:pt x="768" y="532222"/>
                  </a:cubicBezTo>
                  <a:cubicBezTo>
                    <a:pt x="276" y="531730"/>
                    <a:pt x="0" y="531063"/>
                    <a:pt x="0" y="530367"/>
                  </a:cubicBezTo>
                  <a:lnTo>
                    <a:pt x="0" y="2623"/>
                  </a:lnTo>
                  <a:cubicBezTo>
                    <a:pt x="0" y="1928"/>
                    <a:pt x="276" y="1260"/>
                    <a:pt x="768" y="768"/>
                  </a:cubicBezTo>
                  <a:cubicBezTo>
                    <a:pt x="1260" y="276"/>
                    <a:pt x="1928" y="0"/>
                    <a:pt x="2623" y="0"/>
                  </a:cubicBezTo>
                  <a:close/>
                </a:path>
              </a:pathLst>
            </a:custGeom>
            <a:solidFill>
              <a:srgbClr val="20A37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679ad4d7cf_0_300"/>
            <p:cNvSpPr txBox="1"/>
            <p:nvPr/>
          </p:nvSpPr>
          <p:spPr>
            <a:xfrm>
              <a:off x="0" y="0"/>
              <a:ext cx="59445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g3679ad4d7cf_0_300"/>
          <p:cNvGrpSpPr/>
          <p:nvPr/>
        </p:nvGrpSpPr>
        <p:grpSpPr>
          <a:xfrm rot="10522451">
            <a:off x="-412586" y="4878917"/>
            <a:ext cx="19439634" cy="2117280"/>
            <a:chOff x="0" y="0"/>
            <a:chExt cx="5327114" cy="533100"/>
          </a:xfrm>
        </p:grpSpPr>
        <p:sp>
          <p:nvSpPr>
            <p:cNvPr id="188" name="Google Shape;188;g3679ad4d7cf_0_300"/>
            <p:cNvSpPr/>
            <p:nvPr/>
          </p:nvSpPr>
          <p:spPr>
            <a:xfrm>
              <a:off x="0" y="0"/>
              <a:ext cx="5327114" cy="532990"/>
            </a:xfrm>
            <a:custGeom>
              <a:rect b="b" l="l" r="r" t="t"/>
              <a:pathLst>
                <a:path extrusionOk="0" h="532990" w="5327114">
                  <a:moveTo>
                    <a:pt x="2927" y="0"/>
                  </a:moveTo>
                  <a:lnTo>
                    <a:pt x="5324187" y="0"/>
                  </a:lnTo>
                  <a:cubicBezTo>
                    <a:pt x="5324963" y="0"/>
                    <a:pt x="5325708" y="308"/>
                    <a:pt x="5326257" y="857"/>
                  </a:cubicBezTo>
                  <a:cubicBezTo>
                    <a:pt x="5326806" y="1406"/>
                    <a:pt x="5327114" y="2151"/>
                    <a:pt x="5327114" y="2927"/>
                  </a:cubicBezTo>
                  <a:lnTo>
                    <a:pt x="5327114" y="530063"/>
                  </a:lnTo>
                  <a:cubicBezTo>
                    <a:pt x="5327114" y="530839"/>
                    <a:pt x="5326806" y="531584"/>
                    <a:pt x="5326257" y="532133"/>
                  </a:cubicBezTo>
                  <a:cubicBezTo>
                    <a:pt x="5325708" y="532682"/>
                    <a:pt x="5324963" y="532990"/>
                    <a:pt x="5324187" y="532990"/>
                  </a:cubicBezTo>
                  <a:lnTo>
                    <a:pt x="2927" y="532990"/>
                  </a:lnTo>
                  <a:cubicBezTo>
                    <a:pt x="2151" y="532990"/>
                    <a:pt x="1406" y="532682"/>
                    <a:pt x="857" y="532133"/>
                  </a:cubicBezTo>
                  <a:cubicBezTo>
                    <a:pt x="308" y="531584"/>
                    <a:pt x="0" y="530839"/>
                    <a:pt x="0" y="530063"/>
                  </a:cubicBezTo>
                  <a:lnTo>
                    <a:pt x="0" y="2927"/>
                  </a:lnTo>
                  <a:cubicBezTo>
                    <a:pt x="0" y="2151"/>
                    <a:pt x="308" y="1406"/>
                    <a:pt x="857" y="857"/>
                  </a:cubicBezTo>
                  <a:cubicBezTo>
                    <a:pt x="1406" y="308"/>
                    <a:pt x="2151" y="0"/>
                    <a:pt x="2927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679ad4d7cf_0_300"/>
            <p:cNvSpPr txBox="1"/>
            <p:nvPr/>
          </p:nvSpPr>
          <p:spPr>
            <a:xfrm>
              <a:off x="0" y="0"/>
              <a:ext cx="53271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g3679ad4d7cf_0_300"/>
          <p:cNvGrpSpPr/>
          <p:nvPr/>
        </p:nvGrpSpPr>
        <p:grpSpPr>
          <a:xfrm rot="10521561">
            <a:off x="-569769" y="620490"/>
            <a:ext cx="19160162" cy="2117216"/>
            <a:chOff x="0" y="0"/>
            <a:chExt cx="5596293" cy="533100"/>
          </a:xfrm>
        </p:grpSpPr>
        <p:sp>
          <p:nvSpPr>
            <p:cNvPr id="191" name="Google Shape;191;g3679ad4d7cf_0_300"/>
            <p:cNvSpPr/>
            <p:nvPr/>
          </p:nvSpPr>
          <p:spPr>
            <a:xfrm>
              <a:off x="0" y="0"/>
              <a:ext cx="5596293" cy="532990"/>
            </a:xfrm>
            <a:custGeom>
              <a:rect b="b" l="l" r="r" t="t"/>
              <a:pathLst>
                <a:path extrusionOk="0" h="532990" w="5596293">
                  <a:moveTo>
                    <a:pt x="2787" y="0"/>
                  </a:moveTo>
                  <a:lnTo>
                    <a:pt x="5593506" y="0"/>
                  </a:lnTo>
                  <a:cubicBezTo>
                    <a:pt x="5595045" y="0"/>
                    <a:pt x="5596293" y="1248"/>
                    <a:pt x="5596293" y="2787"/>
                  </a:cubicBezTo>
                  <a:lnTo>
                    <a:pt x="5596293" y="530204"/>
                  </a:lnTo>
                  <a:cubicBezTo>
                    <a:pt x="5596293" y="530943"/>
                    <a:pt x="5595999" y="531652"/>
                    <a:pt x="5595476" y="532174"/>
                  </a:cubicBezTo>
                  <a:cubicBezTo>
                    <a:pt x="5594954" y="532697"/>
                    <a:pt x="5594245" y="532990"/>
                    <a:pt x="5593506" y="532990"/>
                  </a:cubicBezTo>
                  <a:lnTo>
                    <a:pt x="2787" y="532990"/>
                  </a:lnTo>
                  <a:cubicBezTo>
                    <a:pt x="1248" y="532990"/>
                    <a:pt x="0" y="531743"/>
                    <a:pt x="0" y="530204"/>
                  </a:cubicBezTo>
                  <a:lnTo>
                    <a:pt x="0" y="2787"/>
                  </a:lnTo>
                  <a:cubicBezTo>
                    <a:pt x="0" y="1248"/>
                    <a:pt x="1248" y="0"/>
                    <a:pt x="2787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679ad4d7cf_0_300"/>
            <p:cNvSpPr txBox="1"/>
            <p:nvPr/>
          </p:nvSpPr>
          <p:spPr>
            <a:xfrm>
              <a:off x="0" y="0"/>
              <a:ext cx="55962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g3679ad4d7cf_0_300"/>
          <p:cNvSpPr/>
          <p:nvPr/>
        </p:nvSpPr>
        <p:spPr>
          <a:xfrm>
            <a:off x="16454885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g3679ad4d7cf_0_300"/>
          <p:cNvGrpSpPr/>
          <p:nvPr/>
        </p:nvGrpSpPr>
        <p:grpSpPr>
          <a:xfrm rot="-5400000">
            <a:off x="9041080" y="2341630"/>
            <a:ext cx="60933" cy="13772408"/>
            <a:chOff x="0" y="-193462"/>
            <a:chExt cx="81244" cy="18363210"/>
          </a:xfrm>
        </p:grpSpPr>
        <p:grpSp>
          <p:nvGrpSpPr>
            <p:cNvPr id="195" name="Google Shape;195;g3679ad4d7cf_0_300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196" name="Google Shape;196;g3679ad4d7cf_0_30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g3679ad4d7cf_0_30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g3679ad4d7cf_0_300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199" name="Google Shape;199;g3679ad4d7cf_0_30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3679ad4d7cf_0_30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g3679ad4d7cf_0_300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202" name="Google Shape;202;g3679ad4d7cf_0_30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3679ad4d7cf_0_30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g3679ad4d7cf_0_300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205" name="Google Shape;205;g3679ad4d7cf_0_30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3679ad4d7cf_0_30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g3679ad4d7cf_0_300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208" name="Google Shape;208;g3679ad4d7cf_0_300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3679ad4d7cf_0_300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0" name="Google Shape;210;g3679ad4d7cf_0_300"/>
          <p:cNvGrpSpPr/>
          <p:nvPr/>
        </p:nvGrpSpPr>
        <p:grpSpPr>
          <a:xfrm>
            <a:off x="-89225" y="2147038"/>
            <a:ext cx="17653444" cy="7430154"/>
            <a:chOff x="0" y="-28575"/>
            <a:chExt cx="4649436" cy="1956900"/>
          </a:xfrm>
        </p:grpSpPr>
        <p:sp>
          <p:nvSpPr>
            <p:cNvPr id="211" name="Google Shape;211;g3679ad4d7cf_0_300"/>
            <p:cNvSpPr/>
            <p:nvPr/>
          </p:nvSpPr>
          <p:spPr>
            <a:xfrm>
              <a:off x="0" y="0"/>
              <a:ext cx="4649436" cy="1928315"/>
            </a:xfrm>
            <a:custGeom>
              <a:rect b="b" l="l" r="r" t="t"/>
              <a:pathLst>
                <a:path extrusionOk="0" h="1928315" w="4649436">
                  <a:moveTo>
                    <a:pt x="22366" y="0"/>
                  </a:moveTo>
                  <a:lnTo>
                    <a:pt x="4627070" y="0"/>
                  </a:lnTo>
                  <a:cubicBezTo>
                    <a:pt x="4633001" y="0"/>
                    <a:pt x="4638690" y="2356"/>
                    <a:pt x="4642885" y="6551"/>
                  </a:cubicBezTo>
                  <a:cubicBezTo>
                    <a:pt x="4647079" y="10745"/>
                    <a:pt x="4649436" y="16434"/>
                    <a:pt x="4649436" y="22366"/>
                  </a:cubicBezTo>
                  <a:lnTo>
                    <a:pt x="4649436" y="1905949"/>
                  </a:lnTo>
                  <a:cubicBezTo>
                    <a:pt x="4649436" y="1918301"/>
                    <a:pt x="4639422" y="1928315"/>
                    <a:pt x="4627070" y="1928315"/>
                  </a:cubicBezTo>
                  <a:lnTo>
                    <a:pt x="22366" y="1928315"/>
                  </a:lnTo>
                  <a:cubicBezTo>
                    <a:pt x="10014" y="1928315"/>
                    <a:pt x="0" y="1918301"/>
                    <a:pt x="0" y="1905949"/>
                  </a:cubicBezTo>
                  <a:lnTo>
                    <a:pt x="0" y="22366"/>
                  </a:lnTo>
                  <a:cubicBezTo>
                    <a:pt x="0" y="10014"/>
                    <a:pt x="10014" y="0"/>
                    <a:pt x="22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3679ad4d7cf_0_300"/>
            <p:cNvSpPr txBox="1"/>
            <p:nvPr/>
          </p:nvSpPr>
          <p:spPr>
            <a:xfrm>
              <a:off x="0" y="-28575"/>
              <a:ext cx="4649400" cy="19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g3679ad4d7cf_0_300"/>
          <p:cNvSpPr txBox="1"/>
          <p:nvPr/>
        </p:nvSpPr>
        <p:spPr>
          <a:xfrm>
            <a:off x="1078613" y="2958172"/>
            <a:ext cx="156534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Diretrizes para os eixos do PDI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Criação das diretrizes por meio de debates; 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diretrizes apresentam as prioridades da gestão para os próximos anos [2026-2030]; 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g3679ad4d7cf_0_300"/>
          <p:cNvSpPr txBox="1"/>
          <p:nvPr/>
        </p:nvSpPr>
        <p:spPr>
          <a:xfrm>
            <a:off x="1372904" y="1259956"/>
            <a:ext cx="1187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lang="en-US" sz="5199">
                <a:latin typeface="Open Sans"/>
                <a:ea typeface="Open Sans"/>
                <a:cs typeface="Open Sans"/>
                <a:sym typeface="Open Sans"/>
              </a:rPr>
              <a:t>Capítulo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3679ad4d7cf_0_300"/>
          <p:cNvPicPr preferRelativeResize="0"/>
          <p:nvPr/>
        </p:nvPicPr>
        <p:blipFill rotWithShape="1">
          <a:blip r:embed="rId5">
            <a:alphaModFix/>
          </a:blip>
          <a:srcRect b="38397" l="0" r="0" t="27771"/>
          <a:stretch/>
        </p:blipFill>
        <p:spPr>
          <a:xfrm>
            <a:off x="895350" y="0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79ad4d7cf_0_118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g3679ad4d7cf_0_118"/>
          <p:cNvGrpSpPr/>
          <p:nvPr/>
        </p:nvGrpSpPr>
        <p:grpSpPr>
          <a:xfrm rot="-5400000">
            <a:off x="6554922" y="-5827271"/>
            <a:ext cx="60933" cy="13772408"/>
            <a:chOff x="0" y="-193462"/>
            <a:chExt cx="81244" cy="18363210"/>
          </a:xfrm>
        </p:grpSpPr>
        <p:grpSp>
          <p:nvGrpSpPr>
            <p:cNvPr id="222" name="Google Shape;222;g3679ad4d7cf_0_118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223" name="Google Shape;223;g3679ad4d7cf_0_11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3679ad4d7cf_0_11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g3679ad4d7cf_0_118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226" name="Google Shape;226;g3679ad4d7cf_0_11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g3679ad4d7cf_0_11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g3679ad4d7cf_0_118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229" name="Google Shape;229;g3679ad4d7cf_0_11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3679ad4d7cf_0_11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g3679ad4d7cf_0_118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232" name="Google Shape;232;g3679ad4d7cf_0_11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g3679ad4d7cf_0_11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g3679ad4d7cf_0_118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235" name="Google Shape;235;g3679ad4d7cf_0_11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g3679ad4d7cf_0_11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" name="Google Shape;237;g3679ad4d7cf_0_118"/>
          <p:cNvGrpSpPr/>
          <p:nvPr/>
        </p:nvGrpSpPr>
        <p:grpSpPr>
          <a:xfrm>
            <a:off x="17185361" y="-206480"/>
            <a:ext cx="1804108" cy="10718001"/>
            <a:chOff x="17185361" y="-206480"/>
            <a:chExt cx="1804108" cy="10718001"/>
          </a:xfrm>
        </p:grpSpPr>
        <p:grpSp>
          <p:nvGrpSpPr>
            <p:cNvPr id="238" name="Google Shape;238;g3679ad4d7cf_0_118"/>
            <p:cNvGrpSpPr/>
            <p:nvPr/>
          </p:nvGrpSpPr>
          <p:grpSpPr>
            <a:xfrm rot="-10574742">
              <a:off x="17253341" y="8355136"/>
              <a:ext cx="1257521" cy="2117487"/>
              <a:chOff x="0" y="0"/>
              <a:chExt cx="555600" cy="533100"/>
            </a:xfrm>
          </p:grpSpPr>
          <p:sp>
            <p:nvSpPr>
              <p:cNvPr id="239" name="Google Shape;239;g3679ad4d7cf_0_11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3679ad4d7cf_0_11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g3679ad4d7cf_0_118"/>
            <p:cNvGrpSpPr/>
            <p:nvPr/>
          </p:nvGrpSpPr>
          <p:grpSpPr>
            <a:xfrm rot="-10540528">
              <a:off x="17447335" y="6221405"/>
              <a:ext cx="1076484" cy="2116782"/>
              <a:chOff x="0" y="0"/>
              <a:chExt cx="555600" cy="533100"/>
            </a:xfrm>
          </p:grpSpPr>
          <p:sp>
            <p:nvSpPr>
              <p:cNvPr id="242" name="Google Shape;242;g3679ad4d7cf_0_11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3679ad4d7cf_0_11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g3679ad4d7cf_0_118"/>
            <p:cNvGrpSpPr/>
            <p:nvPr/>
          </p:nvGrpSpPr>
          <p:grpSpPr>
            <a:xfrm rot="-10556020">
              <a:off x="17717393" y="1958855"/>
              <a:ext cx="1070280" cy="2117098"/>
              <a:chOff x="0" y="0"/>
              <a:chExt cx="555600" cy="533100"/>
            </a:xfrm>
          </p:grpSpPr>
          <p:sp>
            <p:nvSpPr>
              <p:cNvPr id="245" name="Google Shape;245;g3679ad4d7cf_0_11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3679ad4d7cf_0_11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g3679ad4d7cf_0_118"/>
            <p:cNvGrpSpPr/>
            <p:nvPr/>
          </p:nvGrpSpPr>
          <p:grpSpPr>
            <a:xfrm rot="-10568082">
              <a:off x="17557724" y="4088264"/>
              <a:ext cx="1066511" cy="2117330"/>
              <a:chOff x="0" y="0"/>
              <a:chExt cx="555600" cy="533100"/>
            </a:xfrm>
          </p:grpSpPr>
          <p:sp>
            <p:nvSpPr>
              <p:cNvPr id="248" name="Google Shape;248;g3679ad4d7cf_0_11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3679ad4d7cf_0_11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g3679ad4d7cf_0_118"/>
            <p:cNvGrpSpPr/>
            <p:nvPr/>
          </p:nvGrpSpPr>
          <p:grpSpPr>
            <a:xfrm rot="-10565739">
              <a:off x="17851347" y="-172601"/>
              <a:ext cx="1067284" cy="2117321"/>
              <a:chOff x="0" y="0"/>
              <a:chExt cx="555600" cy="533100"/>
            </a:xfrm>
          </p:grpSpPr>
          <p:sp>
            <p:nvSpPr>
              <p:cNvPr id="251" name="Google Shape;251;g3679ad4d7cf_0_11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g3679ad4d7cf_0_11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3" name="Google Shape;253;g3679ad4d7cf_0_118"/>
          <p:cNvSpPr txBox="1"/>
          <p:nvPr/>
        </p:nvSpPr>
        <p:spPr>
          <a:xfrm>
            <a:off x="1019174" y="199072"/>
            <a:ext cx="152739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Exemplo 01: </a:t>
            </a:r>
            <a:br>
              <a:rPr b="1" lang="en-US" sz="44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Diretriz </a:t>
            </a:r>
            <a:r>
              <a:rPr b="1" lang="en-US" sz="4400" u="sng">
                <a:latin typeface="Open Sans"/>
                <a:ea typeface="Open Sans"/>
                <a:cs typeface="Open Sans"/>
                <a:sym typeface="Open Sans"/>
              </a:rPr>
              <a:t>Assistência Estudantil</a:t>
            </a: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 para 2026</a:t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3679ad4d7cf_0_118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3679ad4d7cf_0_118"/>
          <p:cNvPicPr preferRelativeResize="0"/>
          <p:nvPr/>
        </p:nvPicPr>
        <p:blipFill rotWithShape="1">
          <a:blip r:embed="rId4">
            <a:alphaModFix/>
          </a:blip>
          <a:srcRect b="38397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679ad4d7cf_0_118"/>
          <p:cNvSpPr txBox="1"/>
          <p:nvPr/>
        </p:nvSpPr>
        <p:spPr>
          <a:xfrm>
            <a:off x="1550288" y="2072475"/>
            <a:ext cx="14387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(ASSI-2026-1) Consolidar a alimentação escolar como ação essencial da Política de Assistência Estudantil, contribuindo com Permanência e Êxito. 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57" name="Google Shape;257;g3679ad4d7cf_0_118"/>
          <p:cNvGraphicFramePr/>
          <p:nvPr/>
        </p:nvGraphicFramePr>
        <p:xfrm>
          <a:off x="638800" y="3996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{353F2EDE-D4B1-4646-B555-25CC66E155B6}</a:tableStyleId>
              </a:tblPr>
              <a:tblGrid>
                <a:gridCol w="3173350"/>
                <a:gridCol w="3358025"/>
                <a:gridCol w="2023225"/>
                <a:gridCol w="1301250"/>
                <a:gridCol w="1385200"/>
                <a:gridCol w="3442000"/>
                <a:gridCol w="1351600"/>
              </a:tblGrid>
              <a:tr h="87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 quê (What)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Por quê (Why)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Quem (Who)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Quando (When)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Onde (Where)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Como (How)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Quanto (How Much)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Levantar dados e avaliar as condições atuais da alimentação no 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Identificar pontos críticos, necessidades dos estudantes e boas práticas existentes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Coordenação de Assistência Estudantil + CAE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Jan</a:t>
                      </a:r>
                      <a:r>
                        <a:rPr lang="en-US" sz="1700"/>
                        <a:t>. a Mar. /26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</a:t>
                      </a:r>
                      <a:r>
                        <a:rPr lang="en-US" sz="1700"/>
                        <a:t>(refeitório e setores)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Aplicação de questionário, análise de cardápio, visitas técnicas e escuta dos alunos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Propor melhorias com base nos padrões nutricionais e necessidades locais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Garantir qualidade e alinhamento com a Política de Assistência Estudantil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Direção-Geral + Coordenação de Assistência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Mar</a:t>
                      </a:r>
                      <a:r>
                        <a:rPr lang="en-US" sz="1700"/>
                        <a:t>. a Mai. /26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</a:t>
                      </a:r>
                      <a:r>
                        <a:rPr lang="en-US" sz="1700"/>
                        <a:t>(CAE)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Elaboração de plano local com apoio técnico da Reitoria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Estabelecer ou fortalecer parcerias locais para suporte à alimentação escolar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Sustentar e qualificar o programa de alimentação com apoio externo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Direção-Geral + Setor de Convênios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 partir de Jun. /26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e município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Buscar parcerias com prefeitura, cooperativas agrícolas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R$ 500,00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679ad4d7cf_0_158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g3679ad4d7cf_0_158"/>
          <p:cNvGrpSpPr/>
          <p:nvPr/>
        </p:nvGrpSpPr>
        <p:grpSpPr>
          <a:xfrm rot="-5400000">
            <a:off x="6554922" y="-5827271"/>
            <a:ext cx="60933" cy="13772408"/>
            <a:chOff x="0" y="-193462"/>
            <a:chExt cx="81244" cy="18363210"/>
          </a:xfrm>
        </p:grpSpPr>
        <p:grpSp>
          <p:nvGrpSpPr>
            <p:cNvPr id="264" name="Google Shape;264;g3679ad4d7cf_0_158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265" name="Google Shape;265;g3679ad4d7cf_0_15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3679ad4d7cf_0_15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g3679ad4d7cf_0_158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268" name="Google Shape;268;g3679ad4d7cf_0_15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3679ad4d7cf_0_15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g3679ad4d7cf_0_158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271" name="Google Shape;271;g3679ad4d7cf_0_15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g3679ad4d7cf_0_15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g3679ad4d7cf_0_158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274" name="Google Shape;274;g3679ad4d7cf_0_15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g3679ad4d7cf_0_15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g3679ad4d7cf_0_158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277" name="Google Shape;277;g3679ad4d7cf_0_15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g3679ad4d7cf_0_15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9" name="Google Shape;279;g3679ad4d7cf_0_158"/>
          <p:cNvGrpSpPr/>
          <p:nvPr/>
        </p:nvGrpSpPr>
        <p:grpSpPr>
          <a:xfrm>
            <a:off x="17185361" y="-206480"/>
            <a:ext cx="1804108" cy="10718001"/>
            <a:chOff x="17185361" y="-206480"/>
            <a:chExt cx="1804108" cy="10718001"/>
          </a:xfrm>
        </p:grpSpPr>
        <p:grpSp>
          <p:nvGrpSpPr>
            <p:cNvPr id="280" name="Google Shape;280;g3679ad4d7cf_0_158"/>
            <p:cNvGrpSpPr/>
            <p:nvPr/>
          </p:nvGrpSpPr>
          <p:grpSpPr>
            <a:xfrm rot="-10574742">
              <a:off x="17253341" y="8355136"/>
              <a:ext cx="1257521" cy="2117487"/>
              <a:chOff x="0" y="0"/>
              <a:chExt cx="555600" cy="533100"/>
            </a:xfrm>
          </p:grpSpPr>
          <p:sp>
            <p:nvSpPr>
              <p:cNvPr id="281" name="Google Shape;281;g3679ad4d7cf_0_15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g3679ad4d7cf_0_15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g3679ad4d7cf_0_158"/>
            <p:cNvGrpSpPr/>
            <p:nvPr/>
          </p:nvGrpSpPr>
          <p:grpSpPr>
            <a:xfrm rot="-10540528">
              <a:off x="17447335" y="6221405"/>
              <a:ext cx="1076484" cy="2116782"/>
              <a:chOff x="0" y="0"/>
              <a:chExt cx="555600" cy="533100"/>
            </a:xfrm>
          </p:grpSpPr>
          <p:sp>
            <p:nvSpPr>
              <p:cNvPr id="284" name="Google Shape;284;g3679ad4d7cf_0_15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g3679ad4d7cf_0_15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g3679ad4d7cf_0_158"/>
            <p:cNvGrpSpPr/>
            <p:nvPr/>
          </p:nvGrpSpPr>
          <p:grpSpPr>
            <a:xfrm rot="-10556020">
              <a:off x="17717393" y="1958855"/>
              <a:ext cx="1070280" cy="2117098"/>
              <a:chOff x="0" y="0"/>
              <a:chExt cx="555600" cy="533100"/>
            </a:xfrm>
          </p:grpSpPr>
          <p:sp>
            <p:nvSpPr>
              <p:cNvPr id="287" name="Google Shape;287;g3679ad4d7cf_0_15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g3679ad4d7cf_0_15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g3679ad4d7cf_0_158"/>
            <p:cNvGrpSpPr/>
            <p:nvPr/>
          </p:nvGrpSpPr>
          <p:grpSpPr>
            <a:xfrm rot="-10568082">
              <a:off x="17557724" y="4088264"/>
              <a:ext cx="1066511" cy="2117330"/>
              <a:chOff x="0" y="0"/>
              <a:chExt cx="555600" cy="533100"/>
            </a:xfrm>
          </p:grpSpPr>
          <p:sp>
            <p:nvSpPr>
              <p:cNvPr id="290" name="Google Shape;290;g3679ad4d7cf_0_15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g3679ad4d7cf_0_15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g3679ad4d7cf_0_158"/>
            <p:cNvGrpSpPr/>
            <p:nvPr/>
          </p:nvGrpSpPr>
          <p:grpSpPr>
            <a:xfrm rot="-10565739">
              <a:off x="17851347" y="-172601"/>
              <a:ext cx="1067284" cy="2117321"/>
              <a:chOff x="0" y="0"/>
              <a:chExt cx="555600" cy="533100"/>
            </a:xfrm>
          </p:grpSpPr>
          <p:sp>
            <p:nvSpPr>
              <p:cNvPr id="293" name="Google Shape;293;g3679ad4d7cf_0_15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g3679ad4d7cf_0_15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5" name="Google Shape;295;g3679ad4d7cf_0_158"/>
          <p:cNvSpPr txBox="1"/>
          <p:nvPr/>
        </p:nvSpPr>
        <p:spPr>
          <a:xfrm>
            <a:off x="1019174" y="275272"/>
            <a:ext cx="152739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Exemplo 02: </a:t>
            </a:r>
            <a:br>
              <a:rPr b="1" lang="en-US" sz="44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Diretriz </a:t>
            </a:r>
            <a:r>
              <a:rPr b="1" lang="en-US" sz="4400" u="sng">
                <a:latin typeface="Open Sans"/>
                <a:ea typeface="Open Sans"/>
                <a:cs typeface="Open Sans"/>
                <a:sym typeface="Open Sans"/>
              </a:rPr>
              <a:t>Ensino</a:t>
            </a: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 para 2026</a:t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g3679ad4d7cf_0_158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3679ad4d7cf_0_158"/>
          <p:cNvPicPr preferRelativeResize="0"/>
          <p:nvPr/>
        </p:nvPicPr>
        <p:blipFill rotWithShape="1">
          <a:blip r:embed="rId4">
            <a:alphaModFix/>
          </a:blip>
          <a:srcRect b="38397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8" name="Google Shape;298;g3679ad4d7cf_0_158"/>
          <p:cNvGraphicFramePr/>
          <p:nvPr/>
        </p:nvGraphicFramePr>
        <p:xfrm>
          <a:off x="597838" y="43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{353F2EDE-D4B1-4646-B555-25CC66E155B6}</a:tableStyleId>
              </a:tblPr>
              <a:tblGrid>
                <a:gridCol w="3482075"/>
                <a:gridCol w="3678350"/>
                <a:gridCol w="2090950"/>
                <a:gridCol w="1288700"/>
                <a:gridCol w="1348450"/>
                <a:gridCol w="2987075"/>
                <a:gridCol w="1416725"/>
              </a:tblGrid>
              <a:tr h="1143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 quê (What)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Por quê (Why)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Quem (Who)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Quando (When)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Onde (Where)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Como (How)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Quanto (How Much)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Mapear e revisar os processos internos de registro acadêmico e lançamento de dados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Identificar falhas e inconsistências na alimentação dos sistemas institucionais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Coor. de Registros Acadêmicos + Dir. Ensino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Ago. a Set. /26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(setor de ensino)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Reuniões internas, análise documental, mapeamento de rotinas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Promover capacitação da equipe responsável pelo preenchimento dos sistemas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Garantir dados corretos no Suap, Sistec, PNP e Censo, evitando retrabalhos e penalidades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Dir. de Ensino + Coor. de Reg. Acadêmicos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Out. a Nov. /26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Auditório / Ambiente virtual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Workshop interno com apoio da Reitoria e troca com outros campi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R$ 750,00 </a:t>
                      </a:r>
                      <a:r>
                        <a:rPr lang="en-US" sz="1700"/>
                        <a:t>(uso de recursos internos)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Implantar rotina de conferência e validação dos dados antes dos envios oficiais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Aumentar a acurácia e a confiança nas informações institucionais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Coordenação de Reg. Acad. + Direção Ensino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 partir de Fev. /26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Secretaria e setores do 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Checklist mensal, validações cruzadas, supervisão direta antes de envios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9" name="Google Shape;299;g3679ad4d7cf_0_158"/>
          <p:cNvSpPr txBox="1"/>
          <p:nvPr/>
        </p:nvSpPr>
        <p:spPr>
          <a:xfrm>
            <a:off x="1550288" y="2377275"/>
            <a:ext cx="1438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(ENSI-2026-1) Alcançar uma gestão do Ensino mais efetiva por meio da acurácia e da adequada parametrização dos dados institucionais (Suap, Sistec, PNP e Censo). 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79ad4d7cf_0_198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g3679ad4d7cf_0_198"/>
          <p:cNvGrpSpPr/>
          <p:nvPr/>
        </p:nvGrpSpPr>
        <p:grpSpPr>
          <a:xfrm rot="-5400000">
            <a:off x="6554922" y="-5827271"/>
            <a:ext cx="60933" cy="13772408"/>
            <a:chOff x="0" y="-193462"/>
            <a:chExt cx="81244" cy="18363210"/>
          </a:xfrm>
        </p:grpSpPr>
        <p:grpSp>
          <p:nvGrpSpPr>
            <p:cNvPr id="306" name="Google Shape;306;g3679ad4d7cf_0_198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307" name="Google Shape;307;g3679ad4d7cf_0_19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g3679ad4d7cf_0_19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g3679ad4d7cf_0_198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310" name="Google Shape;310;g3679ad4d7cf_0_19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3679ad4d7cf_0_19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g3679ad4d7cf_0_198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313" name="Google Shape;313;g3679ad4d7cf_0_19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3679ad4d7cf_0_19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g3679ad4d7cf_0_198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316" name="Google Shape;316;g3679ad4d7cf_0_19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g3679ad4d7cf_0_19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g3679ad4d7cf_0_198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319" name="Google Shape;319;g3679ad4d7cf_0_198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3679ad4d7cf_0_198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g3679ad4d7cf_0_198"/>
          <p:cNvGrpSpPr/>
          <p:nvPr/>
        </p:nvGrpSpPr>
        <p:grpSpPr>
          <a:xfrm>
            <a:off x="17185361" y="-206480"/>
            <a:ext cx="1804108" cy="10718001"/>
            <a:chOff x="17185361" y="-206480"/>
            <a:chExt cx="1804108" cy="10718001"/>
          </a:xfrm>
        </p:grpSpPr>
        <p:grpSp>
          <p:nvGrpSpPr>
            <p:cNvPr id="322" name="Google Shape;322;g3679ad4d7cf_0_198"/>
            <p:cNvGrpSpPr/>
            <p:nvPr/>
          </p:nvGrpSpPr>
          <p:grpSpPr>
            <a:xfrm rot="-10574742">
              <a:off x="17253341" y="8355136"/>
              <a:ext cx="1257521" cy="2117487"/>
              <a:chOff x="0" y="0"/>
              <a:chExt cx="555600" cy="533100"/>
            </a:xfrm>
          </p:grpSpPr>
          <p:sp>
            <p:nvSpPr>
              <p:cNvPr id="323" name="Google Shape;323;g3679ad4d7cf_0_19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3679ad4d7cf_0_19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g3679ad4d7cf_0_198"/>
            <p:cNvGrpSpPr/>
            <p:nvPr/>
          </p:nvGrpSpPr>
          <p:grpSpPr>
            <a:xfrm rot="-10540528">
              <a:off x="17447335" y="6221405"/>
              <a:ext cx="1076484" cy="2116782"/>
              <a:chOff x="0" y="0"/>
              <a:chExt cx="555600" cy="533100"/>
            </a:xfrm>
          </p:grpSpPr>
          <p:sp>
            <p:nvSpPr>
              <p:cNvPr id="326" name="Google Shape;326;g3679ad4d7cf_0_19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g3679ad4d7cf_0_19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g3679ad4d7cf_0_198"/>
            <p:cNvGrpSpPr/>
            <p:nvPr/>
          </p:nvGrpSpPr>
          <p:grpSpPr>
            <a:xfrm rot="-10556020">
              <a:off x="17717393" y="1958855"/>
              <a:ext cx="1070280" cy="2117098"/>
              <a:chOff x="0" y="0"/>
              <a:chExt cx="555600" cy="533100"/>
            </a:xfrm>
          </p:grpSpPr>
          <p:sp>
            <p:nvSpPr>
              <p:cNvPr id="329" name="Google Shape;329;g3679ad4d7cf_0_19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3679ad4d7cf_0_19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g3679ad4d7cf_0_198"/>
            <p:cNvGrpSpPr/>
            <p:nvPr/>
          </p:nvGrpSpPr>
          <p:grpSpPr>
            <a:xfrm rot="-10568082">
              <a:off x="17557724" y="4088264"/>
              <a:ext cx="1066511" cy="2117330"/>
              <a:chOff x="0" y="0"/>
              <a:chExt cx="555600" cy="533100"/>
            </a:xfrm>
          </p:grpSpPr>
          <p:sp>
            <p:nvSpPr>
              <p:cNvPr id="332" name="Google Shape;332;g3679ad4d7cf_0_19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g3679ad4d7cf_0_19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g3679ad4d7cf_0_198"/>
            <p:cNvGrpSpPr/>
            <p:nvPr/>
          </p:nvGrpSpPr>
          <p:grpSpPr>
            <a:xfrm rot="-10565739">
              <a:off x="17851347" y="-172601"/>
              <a:ext cx="1067284" cy="2117321"/>
              <a:chOff x="0" y="0"/>
              <a:chExt cx="555600" cy="533100"/>
            </a:xfrm>
          </p:grpSpPr>
          <p:sp>
            <p:nvSpPr>
              <p:cNvPr id="335" name="Google Shape;335;g3679ad4d7cf_0_198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g3679ad4d7cf_0_198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Google Shape;337;g3679ad4d7cf_0_198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g3679ad4d7cf_0_198"/>
          <p:cNvPicPr preferRelativeResize="0"/>
          <p:nvPr/>
        </p:nvPicPr>
        <p:blipFill rotWithShape="1">
          <a:blip r:embed="rId4">
            <a:alphaModFix/>
          </a:blip>
          <a:srcRect b="38397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3679ad4d7cf_0_198"/>
          <p:cNvSpPr txBox="1"/>
          <p:nvPr/>
        </p:nvSpPr>
        <p:spPr>
          <a:xfrm>
            <a:off x="1019174" y="275272"/>
            <a:ext cx="152739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Exemplo 03: </a:t>
            </a:r>
            <a:br>
              <a:rPr b="1" lang="en-US" sz="44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Diretriz </a:t>
            </a:r>
            <a:r>
              <a:rPr b="1" lang="en-US" sz="4400" u="sng">
                <a:latin typeface="Open Sans"/>
                <a:ea typeface="Open Sans"/>
                <a:cs typeface="Open Sans"/>
                <a:sym typeface="Open Sans"/>
              </a:rPr>
              <a:t>Extensão</a:t>
            </a: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para 2027</a:t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40" name="Google Shape;340;g3679ad4d7cf_0_198"/>
          <p:cNvGraphicFramePr/>
          <p:nvPr/>
        </p:nvGraphicFramePr>
        <p:xfrm>
          <a:off x="683500" y="398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{353F2EDE-D4B1-4646-B555-25CC66E155B6}</a:tableStyleId>
              </a:tblPr>
              <a:tblGrid>
                <a:gridCol w="3155650"/>
                <a:gridCol w="3656550"/>
                <a:gridCol w="2203950"/>
                <a:gridCol w="1352425"/>
                <a:gridCol w="1135375"/>
                <a:gridCol w="3305925"/>
                <a:gridCol w="1135375"/>
              </a:tblGrid>
              <a:tr h="581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 quê (What)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Por quê (Why)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Quem (Who)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Quando (When)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Onde (Where)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Como (How)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Quanto (How Much)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Realizar diagnóstico dos PPCs quanto à inserção da extensão curricular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Identificar o estágio atual da curricularização da extensão no 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Coordenação de Ensino + NDEs + Coord. de Cursos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Jan</a:t>
                      </a:r>
                      <a:r>
                        <a:rPr lang="en-US" sz="1700"/>
                        <a:t>. e Fev. /27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(todos os cursos)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Análise dos PPCs, reuniões com NDEs e levantamento das cargas horárias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Promover formação interna sobre Curricularização da Extensão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Capacitar docentes e equipes para implementar extensão como parte obrigatória do currículo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Coordenação de Extensão + Coordenação Pedagógica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Fev. a Abr. </a:t>
                      </a:r>
                      <a:r>
                        <a:rPr lang="en-US" sz="1700"/>
                        <a:t>/27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Sala de reuniões ou virtual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Oficinas com apoio da PROEN, convidando especialistas internos ou externos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R$ 2.500,00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Adequar PPCs e apoiar construção de componentes curriculares extensionistas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Cumprir a legislação vigente e fortalecer a integração com a comunidade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NDEs + Coordenação de Curso + Direção de Ensino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Abr. a Dez. </a:t>
                      </a:r>
                      <a:r>
                        <a:rPr lang="en-US" sz="1700"/>
                        <a:t>/27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(por curso)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Reformulação dos PPCs com registro em colegiados e encaminhamento à PROEN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1" name="Google Shape;341;g3679ad4d7cf_0_198"/>
          <p:cNvSpPr txBox="1"/>
          <p:nvPr/>
        </p:nvSpPr>
        <p:spPr>
          <a:xfrm>
            <a:off x="1550288" y="2301075"/>
            <a:ext cx="14387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(EXTE-2027-2) Promover, em consonância com a PROEN, a Curricularização da Extensão nos cursos superiores do IFMT.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679ad4d7cf_0_253"/>
          <p:cNvSpPr/>
          <p:nvPr/>
        </p:nvSpPr>
        <p:spPr>
          <a:xfrm>
            <a:off x="16292960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g3679ad4d7cf_0_253"/>
          <p:cNvGrpSpPr/>
          <p:nvPr/>
        </p:nvGrpSpPr>
        <p:grpSpPr>
          <a:xfrm rot="-5400000">
            <a:off x="6554922" y="-5827271"/>
            <a:ext cx="60933" cy="13772408"/>
            <a:chOff x="0" y="-193462"/>
            <a:chExt cx="81244" cy="18363210"/>
          </a:xfrm>
        </p:grpSpPr>
        <p:grpSp>
          <p:nvGrpSpPr>
            <p:cNvPr id="348" name="Google Shape;348;g3679ad4d7cf_0_253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349" name="Google Shape;349;g3679ad4d7cf_0_25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g3679ad4d7cf_0_253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g3679ad4d7cf_0_253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352" name="Google Shape;352;g3679ad4d7cf_0_25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g3679ad4d7cf_0_253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g3679ad4d7cf_0_253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355" name="Google Shape;355;g3679ad4d7cf_0_25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g3679ad4d7cf_0_253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g3679ad4d7cf_0_253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358" name="Google Shape;358;g3679ad4d7cf_0_25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g3679ad4d7cf_0_253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g3679ad4d7cf_0_253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361" name="Google Shape;361;g3679ad4d7cf_0_253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g3679ad4d7cf_0_253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g3679ad4d7cf_0_253"/>
          <p:cNvGrpSpPr/>
          <p:nvPr/>
        </p:nvGrpSpPr>
        <p:grpSpPr>
          <a:xfrm>
            <a:off x="17185361" y="-206480"/>
            <a:ext cx="1804108" cy="10718001"/>
            <a:chOff x="17185361" y="-206480"/>
            <a:chExt cx="1804108" cy="10718001"/>
          </a:xfrm>
        </p:grpSpPr>
        <p:grpSp>
          <p:nvGrpSpPr>
            <p:cNvPr id="364" name="Google Shape;364;g3679ad4d7cf_0_253"/>
            <p:cNvGrpSpPr/>
            <p:nvPr/>
          </p:nvGrpSpPr>
          <p:grpSpPr>
            <a:xfrm rot="-10574742">
              <a:off x="17253341" y="8355136"/>
              <a:ext cx="1257521" cy="2117487"/>
              <a:chOff x="0" y="0"/>
              <a:chExt cx="555600" cy="533100"/>
            </a:xfrm>
          </p:grpSpPr>
          <p:sp>
            <p:nvSpPr>
              <p:cNvPr id="365" name="Google Shape;365;g3679ad4d7cf_0_25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g3679ad4d7cf_0_253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g3679ad4d7cf_0_253"/>
            <p:cNvGrpSpPr/>
            <p:nvPr/>
          </p:nvGrpSpPr>
          <p:grpSpPr>
            <a:xfrm rot="-10540528">
              <a:off x="17447335" y="6221405"/>
              <a:ext cx="1076484" cy="2116782"/>
              <a:chOff x="0" y="0"/>
              <a:chExt cx="555600" cy="533100"/>
            </a:xfrm>
          </p:grpSpPr>
          <p:sp>
            <p:nvSpPr>
              <p:cNvPr id="368" name="Google Shape;368;g3679ad4d7cf_0_25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g3679ad4d7cf_0_253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g3679ad4d7cf_0_253"/>
            <p:cNvGrpSpPr/>
            <p:nvPr/>
          </p:nvGrpSpPr>
          <p:grpSpPr>
            <a:xfrm rot="-10556020">
              <a:off x="17717393" y="1958855"/>
              <a:ext cx="1070280" cy="2117098"/>
              <a:chOff x="0" y="0"/>
              <a:chExt cx="555600" cy="533100"/>
            </a:xfrm>
          </p:grpSpPr>
          <p:sp>
            <p:nvSpPr>
              <p:cNvPr id="371" name="Google Shape;371;g3679ad4d7cf_0_25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g3679ad4d7cf_0_253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g3679ad4d7cf_0_253"/>
            <p:cNvGrpSpPr/>
            <p:nvPr/>
          </p:nvGrpSpPr>
          <p:grpSpPr>
            <a:xfrm rot="-10568082">
              <a:off x="17557724" y="4088264"/>
              <a:ext cx="1066511" cy="2117330"/>
              <a:chOff x="0" y="0"/>
              <a:chExt cx="555600" cy="533100"/>
            </a:xfrm>
          </p:grpSpPr>
          <p:sp>
            <p:nvSpPr>
              <p:cNvPr id="374" name="Google Shape;374;g3679ad4d7cf_0_25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g3679ad4d7cf_0_253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g3679ad4d7cf_0_253"/>
            <p:cNvGrpSpPr/>
            <p:nvPr/>
          </p:nvGrpSpPr>
          <p:grpSpPr>
            <a:xfrm rot="-10565739">
              <a:off x="17851347" y="-172601"/>
              <a:ext cx="1067284" cy="2117321"/>
              <a:chOff x="0" y="0"/>
              <a:chExt cx="555600" cy="533100"/>
            </a:xfrm>
          </p:grpSpPr>
          <p:sp>
            <p:nvSpPr>
              <p:cNvPr id="377" name="Google Shape;377;g3679ad4d7cf_0_253"/>
              <p:cNvSpPr/>
              <p:nvPr/>
            </p:nvSpPr>
            <p:spPr>
              <a:xfrm>
                <a:off x="0" y="0"/>
                <a:ext cx="555479" cy="532990"/>
              </a:xfrm>
              <a:custGeom>
                <a:rect b="b" l="l" r="r" t="t"/>
                <a:pathLst>
                  <a:path extrusionOk="0" h="532990" w="555479">
                    <a:moveTo>
                      <a:pt x="37624" y="0"/>
                    </a:moveTo>
                    <a:lnTo>
                      <a:pt x="517855" y="0"/>
                    </a:lnTo>
                    <a:cubicBezTo>
                      <a:pt x="538634" y="0"/>
                      <a:pt x="555479" y="16845"/>
                      <a:pt x="555479" y="37624"/>
                    </a:cubicBezTo>
                    <a:lnTo>
                      <a:pt x="555479" y="495366"/>
                    </a:lnTo>
                    <a:cubicBezTo>
                      <a:pt x="555479" y="505344"/>
                      <a:pt x="551515" y="514914"/>
                      <a:pt x="544459" y="521970"/>
                    </a:cubicBezTo>
                    <a:cubicBezTo>
                      <a:pt x="537403" y="529026"/>
                      <a:pt x="527834" y="532990"/>
                      <a:pt x="517855" y="532990"/>
                    </a:cubicBezTo>
                    <a:lnTo>
                      <a:pt x="37624" y="532990"/>
                    </a:lnTo>
                    <a:cubicBezTo>
                      <a:pt x="16845" y="532990"/>
                      <a:pt x="0" y="516145"/>
                      <a:pt x="0" y="495366"/>
                    </a:cubicBezTo>
                    <a:lnTo>
                      <a:pt x="0" y="37624"/>
                    </a:lnTo>
                    <a:cubicBezTo>
                      <a:pt x="0" y="16845"/>
                      <a:pt x="16845" y="0"/>
                      <a:pt x="37624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g3679ad4d7cf_0_253"/>
              <p:cNvSpPr txBox="1"/>
              <p:nvPr/>
            </p:nvSpPr>
            <p:spPr>
              <a:xfrm>
                <a:off x="0" y="0"/>
                <a:ext cx="555600" cy="5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200" lIns="30200" spcFirstLastPara="1" rIns="30200" wrap="square" tIns="30200">
                <a:noAutofit/>
              </a:bodyPr>
              <a:lstStyle/>
              <a:p>
                <a:pPr indent="0" lvl="0" marL="0" marR="0" rtl="0" algn="ctr">
                  <a:lnSpc>
                    <a:spcPct val="312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9" name="Google Shape;379;g3679ad4d7cf_0_253"/>
          <p:cNvSpPr txBox="1"/>
          <p:nvPr/>
        </p:nvSpPr>
        <p:spPr>
          <a:xfrm>
            <a:off x="1019175" y="9391650"/>
            <a:ext cx="52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3679ad4d7cf_0_253"/>
          <p:cNvPicPr preferRelativeResize="0"/>
          <p:nvPr/>
        </p:nvPicPr>
        <p:blipFill rotWithShape="1">
          <a:blip r:embed="rId4">
            <a:alphaModFix/>
          </a:blip>
          <a:srcRect b="38397" l="0" r="0" t="27771"/>
          <a:stretch/>
        </p:blipFill>
        <p:spPr>
          <a:xfrm>
            <a:off x="1097025" y="9106038"/>
            <a:ext cx="5105400" cy="9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679ad4d7cf_0_253"/>
          <p:cNvSpPr txBox="1"/>
          <p:nvPr/>
        </p:nvSpPr>
        <p:spPr>
          <a:xfrm>
            <a:off x="1019174" y="275272"/>
            <a:ext cx="152739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Exemplo 04: </a:t>
            </a:r>
            <a:br>
              <a:rPr b="1" lang="en-US" sz="44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Diretriz </a:t>
            </a:r>
            <a:r>
              <a:rPr b="1" lang="en-US" sz="4400" u="sng">
                <a:latin typeface="Open Sans"/>
                <a:ea typeface="Open Sans"/>
                <a:cs typeface="Open Sans"/>
                <a:sym typeface="Open Sans"/>
              </a:rPr>
              <a:t>Pesquisa</a:t>
            </a: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4400">
                <a:latin typeface="Open Sans"/>
                <a:ea typeface="Open Sans"/>
                <a:cs typeface="Open Sans"/>
                <a:sym typeface="Open Sans"/>
              </a:rPr>
              <a:t>para 2028</a:t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g3679ad4d7cf_0_253"/>
          <p:cNvSpPr txBox="1"/>
          <p:nvPr/>
        </p:nvSpPr>
        <p:spPr>
          <a:xfrm>
            <a:off x="1550288" y="2301075"/>
            <a:ext cx="14387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(PESQ-2028-1) Promover a Verticalização da Pós-graduação no IFMT, por meio do alinhamento dos Cursos de Pós-graduação aos eixos tecnológicos dos demais níveis de ensino, com o objetivo de promover a formação qualificada, a transferência de conhecimento e soluções tecnológicas.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83" name="Google Shape;383;g3679ad4d7cf_0_253"/>
          <p:cNvGraphicFramePr/>
          <p:nvPr/>
        </p:nvGraphicFramePr>
        <p:xfrm>
          <a:off x="792213" y="47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{353F2EDE-D4B1-4646-B555-25CC66E155B6}</a:tableStyleId>
              </a:tblPr>
              <a:tblGrid>
                <a:gridCol w="2910100"/>
                <a:gridCol w="3557700"/>
                <a:gridCol w="2464325"/>
                <a:gridCol w="1396175"/>
                <a:gridCol w="1202725"/>
                <a:gridCol w="3212875"/>
                <a:gridCol w="1312075"/>
              </a:tblGrid>
              <a:tr h="834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 quê (What)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Por quê (Why)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Quem (Who)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Quando (When)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Onde (Where)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Como (How)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Quanto (How Much)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Levantar e analisar os eixos tecnológicos já ofertados no 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Identificar potenciais áreas para verticalização com cursos de pós-graduação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Coordenação de Pós + Coord. de Cursos Técnicos e Superiores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Jan. e Fev. </a:t>
                      </a:r>
                      <a:r>
                        <a:rPr lang="en-US" sz="1700"/>
                        <a:t>/28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 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Mapeamento dos cursos existentes, eixos e demandas locais/regionais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Promover encontro interno para discussão da verticalização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Engajar os docentes e alinhar propostas de pós-graduação com os cursos técnicos e superiores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Direção Geral + Coord. Ensino + Coord. Pós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Mar. e Abr. </a:t>
                      </a:r>
                      <a:r>
                        <a:rPr lang="en-US" sz="1700"/>
                        <a:t>/28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Seminário interno com docentes e gestores, com apoio de materiais e debate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R$ 2.500,00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Elaborar proposta de curso de pós-graduação alinhado aos eixos do 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Promover a verticalização e fortalecer a qualificação e transferência de conhecimento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Coordenação de Pós + Direção de Ensino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Abr. a Out. </a:t>
                      </a:r>
                      <a:r>
                        <a:rPr lang="en-US" sz="1700"/>
                        <a:t>/28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Campus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Redação do projeto pedagógico, alinhamento com Proen, Propes e submissão do projeto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R$ 0,00</a:t>
                      </a:r>
                      <a:endParaRPr sz="1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9"/>
          <p:cNvGrpSpPr/>
          <p:nvPr/>
        </p:nvGrpSpPr>
        <p:grpSpPr>
          <a:xfrm rot="10522561">
            <a:off x="-212268" y="9153757"/>
            <a:ext cx="19668735" cy="1900822"/>
            <a:chOff x="0" y="0"/>
            <a:chExt cx="5400600" cy="533100"/>
          </a:xfrm>
        </p:grpSpPr>
        <p:sp>
          <p:nvSpPr>
            <p:cNvPr id="389" name="Google Shape;389;p19"/>
            <p:cNvSpPr/>
            <p:nvPr/>
          </p:nvSpPr>
          <p:spPr>
            <a:xfrm>
              <a:off x="0" y="0"/>
              <a:ext cx="5400484" cy="532990"/>
            </a:xfrm>
            <a:custGeom>
              <a:rect b="b" l="l" r="r" t="t"/>
              <a:pathLst>
                <a:path extrusionOk="0" h="532990" w="5400484">
                  <a:moveTo>
                    <a:pt x="2888" y="0"/>
                  </a:moveTo>
                  <a:lnTo>
                    <a:pt x="5397597" y="0"/>
                  </a:lnTo>
                  <a:cubicBezTo>
                    <a:pt x="5399191" y="0"/>
                    <a:pt x="5400484" y="1293"/>
                    <a:pt x="5400484" y="2888"/>
                  </a:cubicBezTo>
                  <a:lnTo>
                    <a:pt x="5400484" y="530103"/>
                  </a:lnTo>
                  <a:cubicBezTo>
                    <a:pt x="5400484" y="530869"/>
                    <a:pt x="5400180" y="531603"/>
                    <a:pt x="5399639" y="532145"/>
                  </a:cubicBezTo>
                  <a:cubicBezTo>
                    <a:pt x="5399097" y="532686"/>
                    <a:pt x="5398362" y="532990"/>
                    <a:pt x="5397597" y="532990"/>
                  </a:cubicBezTo>
                  <a:lnTo>
                    <a:pt x="2888" y="532990"/>
                  </a:lnTo>
                  <a:cubicBezTo>
                    <a:pt x="2122" y="532990"/>
                    <a:pt x="1387" y="532686"/>
                    <a:pt x="846" y="532145"/>
                  </a:cubicBezTo>
                  <a:cubicBezTo>
                    <a:pt x="304" y="531603"/>
                    <a:pt x="0" y="530869"/>
                    <a:pt x="0" y="530103"/>
                  </a:cubicBezTo>
                  <a:lnTo>
                    <a:pt x="0" y="2888"/>
                  </a:lnTo>
                  <a:cubicBezTo>
                    <a:pt x="0" y="2122"/>
                    <a:pt x="304" y="1387"/>
                    <a:pt x="846" y="846"/>
                  </a:cubicBezTo>
                  <a:cubicBezTo>
                    <a:pt x="1387" y="304"/>
                    <a:pt x="2122" y="0"/>
                    <a:pt x="2888" y="0"/>
                  </a:cubicBezTo>
                  <a:close/>
                </a:path>
              </a:pathLst>
            </a:custGeom>
            <a:solidFill>
              <a:srgbClr val="012E40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9"/>
            <p:cNvSpPr txBox="1"/>
            <p:nvPr/>
          </p:nvSpPr>
          <p:spPr>
            <a:xfrm>
              <a:off x="0" y="0"/>
              <a:ext cx="54006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9"/>
          <p:cNvGrpSpPr/>
          <p:nvPr/>
        </p:nvGrpSpPr>
        <p:grpSpPr>
          <a:xfrm rot="10521401">
            <a:off x="-414124" y="7015043"/>
            <a:ext cx="19669308" cy="2117225"/>
            <a:chOff x="0" y="0"/>
            <a:chExt cx="5496300" cy="533100"/>
          </a:xfrm>
        </p:grpSpPr>
        <p:sp>
          <p:nvSpPr>
            <p:cNvPr id="392" name="Google Shape;392;p19"/>
            <p:cNvSpPr/>
            <p:nvPr/>
          </p:nvSpPr>
          <p:spPr>
            <a:xfrm>
              <a:off x="0" y="0"/>
              <a:ext cx="5496184" cy="532990"/>
            </a:xfrm>
            <a:custGeom>
              <a:rect b="b" l="l" r="r" t="t"/>
              <a:pathLst>
                <a:path extrusionOk="0" h="532990" w="5496184">
                  <a:moveTo>
                    <a:pt x="2837" y="0"/>
                  </a:moveTo>
                  <a:lnTo>
                    <a:pt x="5493346" y="0"/>
                  </a:lnTo>
                  <a:cubicBezTo>
                    <a:pt x="5494099" y="0"/>
                    <a:pt x="5494821" y="299"/>
                    <a:pt x="5495353" y="831"/>
                  </a:cubicBezTo>
                  <a:cubicBezTo>
                    <a:pt x="5495885" y="1363"/>
                    <a:pt x="5496184" y="2085"/>
                    <a:pt x="5496184" y="2837"/>
                  </a:cubicBezTo>
                  <a:lnTo>
                    <a:pt x="5496184" y="530153"/>
                  </a:lnTo>
                  <a:cubicBezTo>
                    <a:pt x="5496184" y="530905"/>
                    <a:pt x="5495885" y="531627"/>
                    <a:pt x="5495353" y="532159"/>
                  </a:cubicBezTo>
                  <a:cubicBezTo>
                    <a:pt x="5494821" y="532691"/>
                    <a:pt x="5494099" y="532990"/>
                    <a:pt x="5493346" y="532990"/>
                  </a:cubicBezTo>
                  <a:lnTo>
                    <a:pt x="2837" y="532990"/>
                  </a:lnTo>
                  <a:cubicBezTo>
                    <a:pt x="2085" y="532990"/>
                    <a:pt x="1363" y="532691"/>
                    <a:pt x="831" y="532159"/>
                  </a:cubicBezTo>
                  <a:cubicBezTo>
                    <a:pt x="299" y="531627"/>
                    <a:pt x="0" y="530905"/>
                    <a:pt x="0" y="530153"/>
                  </a:cubicBezTo>
                  <a:lnTo>
                    <a:pt x="0" y="2837"/>
                  </a:lnTo>
                  <a:cubicBezTo>
                    <a:pt x="0" y="2085"/>
                    <a:pt x="299" y="1363"/>
                    <a:pt x="831" y="831"/>
                  </a:cubicBezTo>
                  <a:cubicBezTo>
                    <a:pt x="1363" y="299"/>
                    <a:pt x="2085" y="0"/>
                    <a:pt x="2837" y="0"/>
                  </a:cubicBezTo>
                  <a:close/>
                </a:path>
              </a:pathLst>
            </a:custGeom>
            <a:solidFill>
              <a:srgbClr val="025959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9"/>
            <p:cNvSpPr txBox="1"/>
            <p:nvPr/>
          </p:nvSpPr>
          <p:spPr>
            <a:xfrm>
              <a:off x="0" y="0"/>
              <a:ext cx="5496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9"/>
          <p:cNvGrpSpPr/>
          <p:nvPr/>
        </p:nvGrpSpPr>
        <p:grpSpPr>
          <a:xfrm rot="10521000">
            <a:off x="-419399" y="2748683"/>
            <a:ext cx="19241009" cy="2117193"/>
            <a:chOff x="0" y="0"/>
            <a:chExt cx="5944539" cy="533100"/>
          </a:xfrm>
        </p:grpSpPr>
        <p:sp>
          <p:nvSpPr>
            <p:cNvPr id="395" name="Google Shape;395;p19"/>
            <p:cNvSpPr/>
            <p:nvPr/>
          </p:nvSpPr>
          <p:spPr>
            <a:xfrm>
              <a:off x="0" y="0"/>
              <a:ext cx="5944539" cy="532990"/>
            </a:xfrm>
            <a:custGeom>
              <a:rect b="b" l="l" r="r" t="t"/>
              <a:pathLst>
                <a:path extrusionOk="0" h="532990" w="5944539">
                  <a:moveTo>
                    <a:pt x="2623" y="0"/>
                  </a:moveTo>
                  <a:lnTo>
                    <a:pt x="5941915" y="0"/>
                  </a:lnTo>
                  <a:cubicBezTo>
                    <a:pt x="5942611" y="0"/>
                    <a:pt x="5943278" y="276"/>
                    <a:pt x="5943771" y="768"/>
                  </a:cubicBezTo>
                  <a:cubicBezTo>
                    <a:pt x="5944262" y="1260"/>
                    <a:pt x="5944539" y="1928"/>
                    <a:pt x="5944539" y="2623"/>
                  </a:cubicBezTo>
                  <a:lnTo>
                    <a:pt x="5944539" y="530367"/>
                  </a:lnTo>
                  <a:cubicBezTo>
                    <a:pt x="5944539" y="531063"/>
                    <a:pt x="5944262" y="531730"/>
                    <a:pt x="5943771" y="532222"/>
                  </a:cubicBezTo>
                  <a:cubicBezTo>
                    <a:pt x="5943278" y="532714"/>
                    <a:pt x="5942611" y="532990"/>
                    <a:pt x="5941915" y="532990"/>
                  </a:cubicBezTo>
                  <a:lnTo>
                    <a:pt x="2623" y="532990"/>
                  </a:lnTo>
                  <a:cubicBezTo>
                    <a:pt x="1928" y="532990"/>
                    <a:pt x="1260" y="532714"/>
                    <a:pt x="768" y="532222"/>
                  </a:cubicBezTo>
                  <a:cubicBezTo>
                    <a:pt x="276" y="531730"/>
                    <a:pt x="0" y="531063"/>
                    <a:pt x="0" y="530367"/>
                  </a:cubicBezTo>
                  <a:lnTo>
                    <a:pt x="0" y="2623"/>
                  </a:lnTo>
                  <a:cubicBezTo>
                    <a:pt x="0" y="1928"/>
                    <a:pt x="276" y="1260"/>
                    <a:pt x="768" y="768"/>
                  </a:cubicBezTo>
                  <a:cubicBezTo>
                    <a:pt x="1260" y="276"/>
                    <a:pt x="1928" y="0"/>
                    <a:pt x="2623" y="0"/>
                  </a:cubicBezTo>
                  <a:close/>
                </a:path>
              </a:pathLst>
            </a:custGeom>
            <a:solidFill>
              <a:srgbClr val="20A37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 txBox="1"/>
            <p:nvPr/>
          </p:nvSpPr>
          <p:spPr>
            <a:xfrm>
              <a:off x="0" y="0"/>
              <a:ext cx="59445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9"/>
          <p:cNvGrpSpPr/>
          <p:nvPr/>
        </p:nvGrpSpPr>
        <p:grpSpPr>
          <a:xfrm rot="10522451">
            <a:off x="-412586" y="4878917"/>
            <a:ext cx="19439634" cy="2117280"/>
            <a:chOff x="0" y="0"/>
            <a:chExt cx="5327114" cy="533100"/>
          </a:xfrm>
        </p:grpSpPr>
        <p:sp>
          <p:nvSpPr>
            <p:cNvPr id="398" name="Google Shape;398;p19"/>
            <p:cNvSpPr/>
            <p:nvPr/>
          </p:nvSpPr>
          <p:spPr>
            <a:xfrm>
              <a:off x="0" y="0"/>
              <a:ext cx="5327114" cy="532990"/>
            </a:xfrm>
            <a:custGeom>
              <a:rect b="b" l="l" r="r" t="t"/>
              <a:pathLst>
                <a:path extrusionOk="0" h="532990" w="5327114">
                  <a:moveTo>
                    <a:pt x="2927" y="0"/>
                  </a:moveTo>
                  <a:lnTo>
                    <a:pt x="5324187" y="0"/>
                  </a:lnTo>
                  <a:cubicBezTo>
                    <a:pt x="5324963" y="0"/>
                    <a:pt x="5325708" y="308"/>
                    <a:pt x="5326257" y="857"/>
                  </a:cubicBezTo>
                  <a:cubicBezTo>
                    <a:pt x="5326806" y="1406"/>
                    <a:pt x="5327114" y="2151"/>
                    <a:pt x="5327114" y="2927"/>
                  </a:cubicBezTo>
                  <a:lnTo>
                    <a:pt x="5327114" y="530063"/>
                  </a:lnTo>
                  <a:cubicBezTo>
                    <a:pt x="5327114" y="530839"/>
                    <a:pt x="5326806" y="531584"/>
                    <a:pt x="5326257" y="532133"/>
                  </a:cubicBezTo>
                  <a:cubicBezTo>
                    <a:pt x="5325708" y="532682"/>
                    <a:pt x="5324963" y="532990"/>
                    <a:pt x="5324187" y="532990"/>
                  </a:cubicBezTo>
                  <a:lnTo>
                    <a:pt x="2927" y="532990"/>
                  </a:lnTo>
                  <a:cubicBezTo>
                    <a:pt x="2151" y="532990"/>
                    <a:pt x="1406" y="532682"/>
                    <a:pt x="857" y="532133"/>
                  </a:cubicBezTo>
                  <a:cubicBezTo>
                    <a:pt x="308" y="531584"/>
                    <a:pt x="0" y="530839"/>
                    <a:pt x="0" y="530063"/>
                  </a:cubicBezTo>
                  <a:lnTo>
                    <a:pt x="0" y="2927"/>
                  </a:lnTo>
                  <a:cubicBezTo>
                    <a:pt x="0" y="2151"/>
                    <a:pt x="308" y="1406"/>
                    <a:pt x="857" y="857"/>
                  </a:cubicBezTo>
                  <a:cubicBezTo>
                    <a:pt x="1406" y="308"/>
                    <a:pt x="2151" y="0"/>
                    <a:pt x="2927" y="0"/>
                  </a:cubicBezTo>
                  <a:close/>
                </a:path>
              </a:pathLst>
            </a:custGeom>
            <a:solidFill>
              <a:srgbClr val="02735E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 txBox="1"/>
            <p:nvPr/>
          </p:nvSpPr>
          <p:spPr>
            <a:xfrm>
              <a:off x="0" y="0"/>
              <a:ext cx="53271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9"/>
          <p:cNvGrpSpPr/>
          <p:nvPr/>
        </p:nvGrpSpPr>
        <p:grpSpPr>
          <a:xfrm rot="10521561">
            <a:off x="-569769" y="620490"/>
            <a:ext cx="19160162" cy="2117216"/>
            <a:chOff x="0" y="0"/>
            <a:chExt cx="5596293" cy="533100"/>
          </a:xfrm>
        </p:grpSpPr>
        <p:sp>
          <p:nvSpPr>
            <p:cNvPr id="401" name="Google Shape;401;p19"/>
            <p:cNvSpPr/>
            <p:nvPr/>
          </p:nvSpPr>
          <p:spPr>
            <a:xfrm>
              <a:off x="0" y="0"/>
              <a:ext cx="5596293" cy="532990"/>
            </a:xfrm>
            <a:custGeom>
              <a:rect b="b" l="l" r="r" t="t"/>
              <a:pathLst>
                <a:path extrusionOk="0" h="532990" w="5596293">
                  <a:moveTo>
                    <a:pt x="2787" y="0"/>
                  </a:moveTo>
                  <a:lnTo>
                    <a:pt x="5593506" y="0"/>
                  </a:lnTo>
                  <a:cubicBezTo>
                    <a:pt x="5595045" y="0"/>
                    <a:pt x="5596293" y="1248"/>
                    <a:pt x="5596293" y="2787"/>
                  </a:cubicBezTo>
                  <a:lnTo>
                    <a:pt x="5596293" y="530204"/>
                  </a:lnTo>
                  <a:cubicBezTo>
                    <a:pt x="5596293" y="530943"/>
                    <a:pt x="5595999" y="531652"/>
                    <a:pt x="5595476" y="532174"/>
                  </a:cubicBezTo>
                  <a:cubicBezTo>
                    <a:pt x="5594954" y="532697"/>
                    <a:pt x="5594245" y="532990"/>
                    <a:pt x="5593506" y="532990"/>
                  </a:cubicBezTo>
                  <a:lnTo>
                    <a:pt x="2787" y="532990"/>
                  </a:lnTo>
                  <a:cubicBezTo>
                    <a:pt x="1248" y="532990"/>
                    <a:pt x="0" y="531743"/>
                    <a:pt x="0" y="530204"/>
                  </a:cubicBezTo>
                  <a:lnTo>
                    <a:pt x="0" y="2787"/>
                  </a:lnTo>
                  <a:cubicBezTo>
                    <a:pt x="0" y="1248"/>
                    <a:pt x="1248" y="0"/>
                    <a:pt x="2787" y="0"/>
                  </a:cubicBezTo>
                  <a:close/>
                </a:path>
              </a:pathLst>
            </a:custGeom>
            <a:solidFill>
              <a:srgbClr val="D0E85A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9"/>
            <p:cNvSpPr txBox="1"/>
            <p:nvPr/>
          </p:nvSpPr>
          <p:spPr>
            <a:xfrm>
              <a:off x="0" y="0"/>
              <a:ext cx="55962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475" lIns="40475" spcFirstLastPara="1" rIns="40475" wrap="square" tIns="40475">
              <a:noAutofit/>
            </a:bodyPr>
            <a:lstStyle/>
            <a:p>
              <a:pPr indent="0" lvl="0" marL="0" marR="0" rtl="0" algn="ctr">
                <a:lnSpc>
                  <a:spcPct val="31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9"/>
          <p:cNvSpPr/>
          <p:nvPr/>
        </p:nvSpPr>
        <p:spPr>
          <a:xfrm>
            <a:off x="16454885" y="306272"/>
            <a:ext cx="1401821" cy="1444856"/>
          </a:xfrm>
          <a:custGeom>
            <a:rect b="b" l="l" r="r" t="t"/>
            <a:pathLst>
              <a:path extrusionOk="0" h="1444856" w="1401821">
                <a:moveTo>
                  <a:pt x="0" y="0"/>
                </a:moveTo>
                <a:lnTo>
                  <a:pt x="1401821" y="0"/>
                </a:lnTo>
                <a:lnTo>
                  <a:pt x="1401821" y="1444856"/>
                </a:lnTo>
                <a:lnTo>
                  <a:pt x="0" y="1444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5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19"/>
          <p:cNvGrpSpPr/>
          <p:nvPr/>
        </p:nvGrpSpPr>
        <p:grpSpPr>
          <a:xfrm rot="-5400000">
            <a:off x="9041080" y="2341630"/>
            <a:ext cx="60933" cy="13772408"/>
            <a:chOff x="0" y="-193462"/>
            <a:chExt cx="81244" cy="18363210"/>
          </a:xfrm>
        </p:grpSpPr>
        <p:grpSp>
          <p:nvGrpSpPr>
            <p:cNvPr id="405" name="Google Shape;405;p19"/>
            <p:cNvGrpSpPr/>
            <p:nvPr/>
          </p:nvGrpSpPr>
          <p:grpSpPr>
            <a:xfrm>
              <a:off x="0" y="-193462"/>
              <a:ext cx="81244" cy="3802200"/>
              <a:chOff x="0" y="-28575"/>
              <a:chExt cx="12000" cy="561600"/>
            </a:xfrm>
          </p:grpSpPr>
          <p:sp>
            <p:nvSpPr>
              <p:cNvPr id="406" name="Google Shape;406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12E40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9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p19"/>
            <p:cNvGrpSpPr/>
            <p:nvPr/>
          </p:nvGrpSpPr>
          <p:grpSpPr>
            <a:xfrm>
              <a:off x="0" y="3446790"/>
              <a:ext cx="81244" cy="3802200"/>
              <a:chOff x="0" y="-28575"/>
              <a:chExt cx="12000" cy="561600"/>
            </a:xfrm>
          </p:grpSpPr>
          <p:sp>
            <p:nvSpPr>
              <p:cNvPr id="409" name="Google Shape;409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5959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9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" name="Google Shape;411;p19"/>
            <p:cNvGrpSpPr/>
            <p:nvPr/>
          </p:nvGrpSpPr>
          <p:grpSpPr>
            <a:xfrm>
              <a:off x="0" y="10727295"/>
              <a:ext cx="81244" cy="3802200"/>
              <a:chOff x="0" y="-28575"/>
              <a:chExt cx="12000" cy="561600"/>
            </a:xfrm>
          </p:grpSpPr>
          <p:sp>
            <p:nvSpPr>
              <p:cNvPr id="412" name="Google Shape;412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20A37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9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" name="Google Shape;414;p19"/>
            <p:cNvGrpSpPr/>
            <p:nvPr/>
          </p:nvGrpSpPr>
          <p:grpSpPr>
            <a:xfrm>
              <a:off x="0" y="7087043"/>
              <a:ext cx="81244" cy="3802200"/>
              <a:chOff x="0" y="-28575"/>
              <a:chExt cx="12000" cy="561600"/>
            </a:xfrm>
          </p:grpSpPr>
          <p:sp>
            <p:nvSpPr>
              <p:cNvPr id="415" name="Google Shape;415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02735E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9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" name="Google Shape;417;p19"/>
            <p:cNvGrpSpPr/>
            <p:nvPr/>
          </p:nvGrpSpPr>
          <p:grpSpPr>
            <a:xfrm>
              <a:off x="0" y="14367548"/>
              <a:ext cx="81244" cy="3802200"/>
              <a:chOff x="0" y="-28575"/>
              <a:chExt cx="12000" cy="561600"/>
            </a:xfrm>
          </p:grpSpPr>
          <p:sp>
            <p:nvSpPr>
              <p:cNvPr id="418" name="Google Shape;418;p19"/>
              <p:cNvSpPr/>
              <p:nvPr/>
            </p:nvSpPr>
            <p:spPr>
              <a:xfrm>
                <a:off x="0" y="0"/>
                <a:ext cx="11954" cy="532990"/>
              </a:xfrm>
              <a:custGeom>
                <a:rect b="b" l="l" r="r" t="t"/>
                <a:pathLst>
                  <a:path extrusionOk="0" h="532990" w="11954">
                    <a:moveTo>
                      <a:pt x="5977" y="0"/>
                    </a:moveTo>
                    <a:lnTo>
                      <a:pt x="5977" y="0"/>
                    </a:lnTo>
                    <a:cubicBezTo>
                      <a:pt x="9278" y="0"/>
                      <a:pt x="11954" y="2676"/>
                      <a:pt x="11954" y="5977"/>
                    </a:cubicBezTo>
                    <a:lnTo>
                      <a:pt x="11954" y="527013"/>
                    </a:lnTo>
                    <a:cubicBezTo>
                      <a:pt x="11954" y="528599"/>
                      <a:pt x="11324" y="530119"/>
                      <a:pt x="10203" y="531240"/>
                    </a:cubicBezTo>
                    <a:cubicBezTo>
                      <a:pt x="9082" y="532361"/>
                      <a:pt x="7562" y="532990"/>
                      <a:pt x="5977" y="532990"/>
                    </a:cubicBezTo>
                    <a:lnTo>
                      <a:pt x="5977" y="532990"/>
                    </a:lnTo>
                    <a:cubicBezTo>
                      <a:pt x="4392" y="532990"/>
                      <a:pt x="2872" y="532361"/>
                      <a:pt x="1751" y="531240"/>
                    </a:cubicBezTo>
                    <a:cubicBezTo>
                      <a:pt x="630" y="530119"/>
                      <a:pt x="0" y="528599"/>
                      <a:pt x="0" y="527013"/>
                    </a:cubicBezTo>
                    <a:lnTo>
                      <a:pt x="0" y="5977"/>
                    </a:lnTo>
                    <a:cubicBezTo>
                      <a:pt x="0" y="4392"/>
                      <a:pt x="630" y="2872"/>
                      <a:pt x="1751" y="1751"/>
                    </a:cubicBezTo>
                    <a:cubicBezTo>
                      <a:pt x="2872" y="630"/>
                      <a:pt x="4392" y="0"/>
                      <a:pt x="5977" y="0"/>
                    </a:cubicBezTo>
                    <a:close/>
                  </a:path>
                </a:pathLst>
              </a:custGeom>
              <a:solidFill>
                <a:srgbClr val="D0E85A">
                  <a:alpha val="8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9"/>
              <p:cNvSpPr txBox="1"/>
              <p:nvPr/>
            </p:nvSpPr>
            <p:spPr>
              <a:xfrm>
                <a:off x="0" y="-28575"/>
                <a:ext cx="12000" cy="5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025" lIns="76025" spcFirstLastPara="1" rIns="76025" wrap="square" tIns="76025">
                <a:noAutofit/>
              </a:bodyPr>
              <a:lstStyle/>
              <a:p>
                <a:pPr indent="0" lvl="0" marL="0" marR="0" rtl="0" algn="ctr">
                  <a:lnSpc>
                    <a:spcPct val="78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0" name="Google Shape;420;p19"/>
          <p:cNvGrpSpPr/>
          <p:nvPr/>
        </p:nvGrpSpPr>
        <p:grpSpPr>
          <a:xfrm>
            <a:off x="-89225" y="2147038"/>
            <a:ext cx="17653444" cy="7430154"/>
            <a:chOff x="0" y="-28575"/>
            <a:chExt cx="4649436" cy="1956900"/>
          </a:xfrm>
        </p:grpSpPr>
        <p:sp>
          <p:nvSpPr>
            <p:cNvPr id="421" name="Google Shape;421;p19"/>
            <p:cNvSpPr/>
            <p:nvPr/>
          </p:nvSpPr>
          <p:spPr>
            <a:xfrm>
              <a:off x="0" y="0"/>
              <a:ext cx="4649436" cy="1928315"/>
            </a:xfrm>
            <a:custGeom>
              <a:rect b="b" l="l" r="r" t="t"/>
              <a:pathLst>
                <a:path extrusionOk="0" h="1928315" w="4649436">
                  <a:moveTo>
                    <a:pt x="22366" y="0"/>
                  </a:moveTo>
                  <a:lnTo>
                    <a:pt x="4627070" y="0"/>
                  </a:lnTo>
                  <a:cubicBezTo>
                    <a:pt x="4633001" y="0"/>
                    <a:pt x="4638690" y="2356"/>
                    <a:pt x="4642885" y="6551"/>
                  </a:cubicBezTo>
                  <a:cubicBezTo>
                    <a:pt x="4647079" y="10745"/>
                    <a:pt x="4649436" y="16434"/>
                    <a:pt x="4649436" y="22366"/>
                  </a:cubicBezTo>
                  <a:lnTo>
                    <a:pt x="4649436" y="1905949"/>
                  </a:lnTo>
                  <a:cubicBezTo>
                    <a:pt x="4649436" y="1918301"/>
                    <a:pt x="4639422" y="1928315"/>
                    <a:pt x="4627070" y="1928315"/>
                  </a:cubicBezTo>
                  <a:lnTo>
                    <a:pt x="22366" y="1928315"/>
                  </a:lnTo>
                  <a:cubicBezTo>
                    <a:pt x="10014" y="1928315"/>
                    <a:pt x="0" y="1918301"/>
                    <a:pt x="0" y="1905949"/>
                  </a:cubicBezTo>
                  <a:lnTo>
                    <a:pt x="0" y="22366"/>
                  </a:lnTo>
                  <a:cubicBezTo>
                    <a:pt x="0" y="10014"/>
                    <a:pt x="10014" y="0"/>
                    <a:pt x="22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9"/>
            <p:cNvSpPr txBox="1"/>
            <p:nvPr/>
          </p:nvSpPr>
          <p:spPr>
            <a:xfrm>
              <a:off x="0" y="-28575"/>
              <a:ext cx="4649400" cy="19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19"/>
          <p:cNvSpPr txBox="1"/>
          <p:nvPr/>
        </p:nvSpPr>
        <p:spPr>
          <a:xfrm>
            <a:off x="1078613" y="2958172"/>
            <a:ext cx="156534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Comissão Central está disponível para auxiliar os campi e as comissões centrais a superar os desafios durante a elaboração do PDI [2026-2030]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Quais os próximos passos após nossa reunião?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 txBox="1"/>
          <p:nvPr/>
        </p:nvSpPr>
        <p:spPr>
          <a:xfrm>
            <a:off x="1372904" y="1259956"/>
            <a:ext cx="1187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Conclusão e 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9"/>
          <p:cNvPicPr preferRelativeResize="0"/>
          <p:nvPr/>
        </p:nvPicPr>
        <p:blipFill rotWithShape="1">
          <a:blip r:embed="rId4">
            <a:alphaModFix/>
          </a:blip>
          <a:srcRect b="38397" l="0" r="0" t="27771"/>
          <a:stretch/>
        </p:blipFill>
        <p:spPr>
          <a:xfrm>
            <a:off x="895350" y="0"/>
            <a:ext cx="5105400" cy="9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