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10287000" cx="18288000"/>
  <p:notesSz cx="6858000" cy="9144000"/>
  <p:embeddedFontLst>
    <p:embeddedFont>
      <p:font typeface="Inter"/>
      <p:regular r:id="rId30"/>
      <p:bold r:id="rId31"/>
      <p:italic r:id="rId32"/>
      <p:boldItalic r:id="rId33"/>
    </p:embeddedFont>
    <p:embeddedFont>
      <p:font typeface="Antonio"/>
      <p:regular r:id="rId34"/>
      <p:bold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0" roundtripDataSignature="AMtx7mgjW2B29FxlJjqmdsko69SA8qoN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B5E710-E231-403B-8679-D85BCDB36C05}">
  <a:tblStyle styleId="{CAB5E710-E231-403B-8679-D85BCDB36C0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nter-bold.fntdata"/><Relationship Id="rId30" Type="http://schemas.openxmlformats.org/officeDocument/2006/relationships/font" Target="fonts/Inter-regular.fntdata"/><Relationship Id="rId11" Type="http://schemas.openxmlformats.org/officeDocument/2006/relationships/slide" Target="slides/slide5.xml"/><Relationship Id="rId33" Type="http://schemas.openxmlformats.org/officeDocument/2006/relationships/font" Target="fonts/Inter-boldItalic.fntdata"/><Relationship Id="rId10" Type="http://schemas.openxmlformats.org/officeDocument/2006/relationships/slide" Target="slides/slide4.xml"/><Relationship Id="rId32" Type="http://schemas.openxmlformats.org/officeDocument/2006/relationships/font" Target="fonts/Inter-italic.fntdata"/><Relationship Id="rId13" Type="http://schemas.openxmlformats.org/officeDocument/2006/relationships/slide" Target="slides/slide7.xml"/><Relationship Id="rId35" Type="http://schemas.openxmlformats.org/officeDocument/2006/relationships/font" Target="fonts/Antonio-bold.fntdata"/><Relationship Id="rId12" Type="http://schemas.openxmlformats.org/officeDocument/2006/relationships/slide" Target="slides/slide6.xml"/><Relationship Id="rId34" Type="http://schemas.openxmlformats.org/officeDocument/2006/relationships/font" Target="fonts/Antonio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-bold.fntdata"/><Relationship Id="rId14" Type="http://schemas.openxmlformats.org/officeDocument/2006/relationships/slide" Target="slides/slide8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1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0.xml"/><Relationship Id="rId38" Type="http://schemas.openxmlformats.org/officeDocument/2006/relationships/font" Target="fonts/OpenSans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5" name="Google Shape;42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6" name="Google Shape;466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8" name="Google Shape;508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9" name="Google Shape;54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1" name="Google Shape;591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2" name="Google Shape;632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3" name="Google Shape;673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4" name="Google Shape;714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5" name="Google Shape;755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6" name="Google Shape;796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7" name="Google Shape;837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9" name="Google Shape;879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0" name="Google Shape;92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2" name="Google Shape;96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3" name="Google Shape;34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4" name="Google Shape;38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8.jp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suap.ifmt.edu.br/documento_eletronico/visualizar_documento/813615/" TargetMode="External"/><Relationship Id="rId4" Type="http://schemas.openxmlformats.org/officeDocument/2006/relationships/hyperlink" Target="https://docs.google.com/forms/d/1vEMo0QaxZu5R-HRHe4rH_WXZMQ9cl-agIsjgekyTS9E/edit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forms/d/1w4H2dzpWLfwgTQxKFtmb2qEb6fmouRz3urcKikiq6T4/edit" TargetMode="External"/><Relationship Id="rId4" Type="http://schemas.openxmlformats.org/officeDocument/2006/relationships/hyperlink" Target="https://drive.google.com/drive/folders/1ZsMR3zMqXJNiBLttqN8SAwnPzzWum_1n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forms/d/1gyAZmItyDonPgnCkOO8ZqRC3g2aw4uR2f-1159UvqoM/edit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document/d/1cOxw9pOImP83Xm1t14_BgX5gSJ_gJlbO/edit?rtpof=true&amp;sd=true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5749048" y="753947"/>
            <a:ext cx="1693977" cy="1670562"/>
          </a:xfrm>
          <a:custGeom>
            <a:rect b="b" l="l" r="r" t="t"/>
            <a:pathLst>
              <a:path extrusionOk="0" h="1670562" w="1693977">
                <a:moveTo>
                  <a:pt x="0" y="0"/>
                </a:moveTo>
                <a:lnTo>
                  <a:pt x="1693976" y="0"/>
                </a:lnTo>
                <a:lnTo>
                  <a:pt x="1693976" y="1670562"/>
                </a:lnTo>
                <a:lnTo>
                  <a:pt x="0" y="1670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76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665027" y="8970874"/>
            <a:ext cx="15594300" cy="1378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Prof. Dr. Lenoir Hoeckesfeld |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Diretoria Sistêmica de Planejamento e Relações Estratégicas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130498" y="449975"/>
            <a:ext cx="8785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36325" l="0" r="0" t="28701"/>
          <a:stretch/>
        </p:blipFill>
        <p:spPr>
          <a:xfrm>
            <a:off x="4130509" y="335675"/>
            <a:ext cx="9520219" cy="1872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"/>
          <p:cNvGrpSpPr/>
          <p:nvPr/>
        </p:nvGrpSpPr>
        <p:grpSpPr>
          <a:xfrm>
            <a:off x="-761461" y="-1211678"/>
            <a:ext cx="19521866" cy="11634691"/>
            <a:chOff x="-261904" y="-1194284"/>
            <a:chExt cx="19516272" cy="11634691"/>
          </a:xfrm>
        </p:grpSpPr>
        <p:sp>
          <p:nvSpPr>
            <p:cNvPr id="89" name="Google Shape;89;p1"/>
            <p:cNvSpPr/>
            <p:nvPr/>
          </p:nvSpPr>
          <p:spPr>
            <a:xfrm>
              <a:off x="494099" y="0"/>
              <a:ext cx="18288000" cy="10440407"/>
            </a:xfrm>
            <a:custGeom>
              <a:rect b="b" l="l" r="r" t="t"/>
              <a:pathLst>
                <a:path extrusionOk="0" h="10932363" w="18354930">
                  <a:moveTo>
                    <a:pt x="0" y="0"/>
                  </a:moveTo>
                  <a:lnTo>
                    <a:pt x="18354930" y="0"/>
                  </a:lnTo>
                  <a:lnTo>
                    <a:pt x="18354930" y="10932363"/>
                  </a:lnTo>
                  <a:lnTo>
                    <a:pt x="0" y="109323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35000"/>
              </a:blip>
              <a:stretch>
                <a:fillRect b="-13108" l="-461" r="-46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1"/>
            <p:cNvGrpSpPr/>
            <p:nvPr/>
          </p:nvGrpSpPr>
          <p:grpSpPr>
            <a:xfrm rot="5060880">
              <a:off x="15008842" y="-1048993"/>
              <a:ext cx="3846540" cy="4286520"/>
              <a:chOff x="-99937" y="-77058"/>
              <a:chExt cx="811723" cy="610048"/>
            </a:xfrm>
          </p:grpSpPr>
          <p:sp>
            <p:nvSpPr>
              <p:cNvPr id="91" name="Google Shape;91;p1"/>
              <p:cNvSpPr txBox="1"/>
              <p:nvPr/>
            </p:nvSpPr>
            <p:spPr>
              <a:xfrm>
                <a:off x="0" y="-9525"/>
                <a:ext cx="711786" cy="542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650" lIns="67650" spcFirstLastPara="1" rIns="67650" wrap="square" tIns="67650">
                <a:noAutofit/>
              </a:bodyPr>
              <a:lstStyle/>
              <a:p>
                <a:pPr indent="0" lvl="0" marL="0" marR="0" rtl="0" algn="ctr">
                  <a:lnSpc>
                    <a:spcPct val="26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-99937" y="-77058"/>
                <a:ext cx="711786" cy="532990"/>
              </a:xfrm>
              <a:custGeom>
                <a:rect b="b" l="l" r="r" t="t"/>
                <a:pathLst>
                  <a:path extrusionOk="0" h="532990" w="711786">
                    <a:moveTo>
                      <a:pt x="12362" y="0"/>
                    </a:moveTo>
                    <a:lnTo>
                      <a:pt x="699425" y="0"/>
                    </a:lnTo>
                    <a:cubicBezTo>
                      <a:pt x="702703" y="0"/>
                      <a:pt x="705848" y="1302"/>
                      <a:pt x="708166" y="3621"/>
                    </a:cubicBezTo>
                    <a:cubicBezTo>
                      <a:pt x="710484" y="5939"/>
                      <a:pt x="711786" y="9083"/>
                      <a:pt x="711786" y="12362"/>
                    </a:cubicBezTo>
                    <a:lnTo>
                      <a:pt x="711786" y="520629"/>
                    </a:lnTo>
                    <a:cubicBezTo>
                      <a:pt x="711786" y="523907"/>
                      <a:pt x="710484" y="527051"/>
                      <a:pt x="708166" y="529370"/>
                    </a:cubicBezTo>
                    <a:cubicBezTo>
                      <a:pt x="705848" y="531688"/>
                      <a:pt x="702703" y="532990"/>
                      <a:pt x="699425" y="532990"/>
                    </a:cubicBezTo>
                    <a:lnTo>
                      <a:pt x="12362" y="532990"/>
                    </a:lnTo>
                    <a:cubicBezTo>
                      <a:pt x="9083" y="532990"/>
                      <a:pt x="5939" y="531688"/>
                      <a:pt x="3621" y="529370"/>
                    </a:cubicBezTo>
                    <a:cubicBezTo>
                      <a:pt x="1302" y="527051"/>
                      <a:pt x="0" y="523907"/>
                      <a:pt x="0" y="520629"/>
                    </a:cubicBezTo>
                    <a:lnTo>
                      <a:pt x="0" y="12362"/>
                    </a:lnTo>
                    <a:cubicBezTo>
                      <a:pt x="0" y="9083"/>
                      <a:pt x="1302" y="5939"/>
                      <a:pt x="3621" y="3621"/>
                    </a:cubicBezTo>
                    <a:cubicBezTo>
                      <a:pt x="5939" y="1302"/>
                      <a:pt x="9083" y="0"/>
                      <a:pt x="12362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93;p1"/>
            <p:cNvGrpSpPr/>
            <p:nvPr/>
          </p:nvGrpSpPr>
          <p:grpSpPr>
            <a:xfrm rot="5049390">
              <a:off x="10923408" y="-946067"/>
              <a:ext cx="4386594" cy="4305740"/>
              <a:chOff x="-86891" y="-67323"/>
              <a:chExt cx="820063" cy="604913"/>
            </a:xfrm>
          </p:grpSpPr>
          <p:sp>
            <p:nvSpPr>
              <p:cNvPr id="94" name="Google Shape;94;p1"/>
              <p:cNvSpPr txBox="1"/>
              <p:nvPr/>
            </p:nvSpPr>
            <p:spPr>
              <a:xfrm>
                <a:off x="-628" y="-4810"/>
                <a:ext cx="733800" cy="54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650" lIns="67650" spcFirstLastPara="1" rIns="67650" wrap="square" tIns="67650">
                <a:noAutofit/>
              </a:bodyPr>
              <a:lstStyle/>
              <a:p>
                <a:pPr indent="0" lvl="0" marL="0" marR="0" rtl="0" algn="ctr">
                  <a:lnSpc>
                    <a:spcPct val="26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>
                <a:off x="-86891" y="-67323"/>
                <a:ext cx="733747" cy="532990"/>
              </a:xfrm>
              <a:custGeom>
                <a:rect b="b" l="l" r="r" t="t"/>
                <a:pathLst>
                  <a:path extrusionOk="0" h="532990" w="733747">
                    <a:moveTo>
                      <a:pt x="11992" y="0"/>
                    </a:moveTo>
                    <a:lnTo>
                      <a:pt x="721756" y="0"/>
                    </a:lnTo>
                    <a:cubicBezTo>
                      <a:pt x="728379" y="0"/>
                      <a:pt x="733747" y="5369"/>
                      <a:pt x="733747" y="11992"/>
                    </a:cubicBezTo>
                    <a:lnTo>
                      <a:pt x="733747" y="520999"/>
                    </a:lnTo>
                    <a:cubicBezTo>
                      <a:pt x="733747" y="524179"/>
                      <a:pt x="732484" y="527229"/>
                      <a:pt x="730235" y="529478"/>
                    </a:cubicBezTo>
                    <a:cubicBezTo>
                      <a:pt x="727986" y="531727"/>
                      <a:pt x="724936" y="532990"/>
                      <a:pt x="721756" y="532990"/>
                    </a:cubicBezTo>
                    <a:lnTo>
                      <a:pt x="11992" y="532990"/>
                    </a:lnTo>
                    <a:cubicBezTo>
                      <a:pt x="5369" y="532990"/>
                      <a:pt x="0" y="527621"/>
                      <a:pt x="0" y="520999"/>
                    </a:cubicBezTo>
                    <a:lnTo>
                      <a:pt x="0" y="11992"/>
                    </a:lnTo>
                    <a:cubicBezTo>
                      <a:pt x="0" y="5369"/>
                      <a:pt x="5369" y="0"/>
                      <a:pt x="11992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1"/>
            <p:cNvGrpSpPr/>
            <p:nvPr/>
          </p:nvGrpSpPr>
          <p:grpSpPr>
            <a:xfrm rot="5047820">
              <a:off x="3696480" y="-727861"/>
              <a:ext cx="4540845" cy="4323412"/>
              <a:chOff x="-82509" y="-137150"/>
              <a:chExt cx="848015" cy="604931"/>
            </a:xfrm>
          </p:grpSpPr>
          <p:sp>
            <p:nvSpPr>
              <p:cNvPr id="97" name="Google Shape;97;p1"/>
              <p:cNvSpPr/>
              <p:nvPr/>
            </p:nvSpPr>
            <p:spPr>
              <a:xfrm>
                <a:off x="-82509" y="-65209"/>
                <a:ext cx="842663" cy="532990"/>
              </a:xfrm>
              <a:custGeom>
                <a:rect b="b" l="l" r="r" t="t"/>
                <a:pathLst>
                  <a:path extrusionOk="0" h="532990" w="842663">
                    <a:moveTo>
                      <a:pt x="10442" y="0"/>
                    </a:moveTo>
                    <a:lnTo>
                      <a:pt x="832221" y="0"/>
                    </a:lnTo>
                    <a:cubicBezTo>
                      <a:pt x="837988" y="0"/>
                      <a:pt x="842663" y="4675"/>
                      <a:pt x="842663" y="10442"/>
                    </a:cubicBezTo>
                    <a:lnTo>
                      <a:pt x="842663" y="522549"/>
                    </a:lnTo>
                    <a:cubicBezTo>
                      <a:pt x="842663" y="525318"/>
                      <a:pt x="841563" y="527974"/>
                      <a:pt x="839604" y="529932"/>
                    </a:cubicBezTo>
                    <a:cubicBezTo>
                      <a:pt x="837646" y="531890"/>
                      <a:pt x="834990" y="532990"/>
                      <a:pt x="832221" y="532990"/>
                    </a:cubicBezTo>
                    <a:lnTo>
                      <a:pt x="10442" y="532990"/>
                    </a:lnTo>
                    <a:cubicBezTo>
                      <a:pt x="7672" y="532990"/>
                      <a:pt x="5016" y="531890"/>
                      <a:pt x="3058" y="529932"/>
                    </a:cubicBezTo>
                    <a:cubicBezTo>
                      <a:pt x="1100" y="527974"/>
                      <a:pt x="0" y="525318"/>
                      <a:pt x="0" y="522549"/>
                    </a:cubicBezTo>
                    <a:lnTo>
                      <a:pt x="0" y="10442"/>
                    </a:lnTo>
                    <a:cubicBezTo>
                      <a:pt x="0" y="7672"/>
                      <a:pt x="1100" y="5016"/>
                      <a:pt x="3058" y="3058"/>
                    </a:cubicBezTo>
                    <a:cubicBezTo>
                      <a:pt x="5016" y="1100"/>
                      <a:pt x="7672" y="0"/>
                      <a:pt x="10442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"/>
              <p:cNvSpPr txBox="1"/>
              <p:nvPr/>
            </p:nvSpPr>
            <p:spPr>
              <a:xfrm>
                <a:off x="-77157" y="-137150"/>
                <a:ext cx="842663" cy="542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650" lIns="67650" spcFirstLastPara="1" rIns="67650" wrap="square" tIns="67650">
                <a:noAutofit/>
              </a:bodyPr>
              <a:lstStyle/>
              <a:p>
                <a:pPr indent="0" lvl="0" marL="0" marR="0" rtl="0" algn="ctr">
                  <a:lnSpc>
                    <a:spcPct val="26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" name="Google Shape;99;p1"/>
            <p:cNvSpPr/>
            <p:nvPr/>
          </p:nvSpPr>
          <p:spPr>
            <a:xfrm rot="5058371">
              <a:off x="7482578" y="-635873"/>
              <a:ext cx="4135305" cy="3732696"/>
            </a:xfrm>
            <a:custGeom>
              <a:rect b="b" l="l" r="r" t="t"/>
              <a:pathLst>
                <a:path extrusionOk="0" h="532990" w="755708">
                  <a:moveTo>
                    <a:pt x="11643" y="0"/>
                  </a:moveTo>
                  <a:lnTo>
                    <a:pt x="744065" y="0"/>
                  </a:lnTo>
                  <a:cubicBezTo>
                    <a:pt x="750495" y="0"/>
                    <a:pt x="755708" y="5213"/>
                    <a:pt x="755708" y="11643"/>
                  </a:cubicBezTo>
                  <a:lnTo>
                    <a:pt x="755708" y="521347"/>
                  </a:lnTo>
                  <a:cubicBezTo>
                    <a:pt x="755708" y="524435"/>
                    <a:pt x="754482" y="527397"/>
                    <a:pt x="752298" y="529580"/>
                  </a:cubicBezTo>
                  <a:cubicBezTo>
                    <a:pt x="750114" y="531764"/>
                    <a:pt x="747153" y="532990"/>
                    <a:pt x="744065" y="532990"/>
                  </a:cubicBezTo>
                  <a:lnTo>
                    <a:pt x="11643" y="532990"/>
                  </a:lnTo>
                  <a:cubicBezTo>
                    <a:pt x="5213" y="532990"/>
                    <a:pt x="0" y="527777"/>
                    <a:pt x="0" y="521347"/>
                  </a:cubicBezTo>
                  <a:lnTo>
                    <a:pt x="0" y="11643"/>
                  </a:lnTo>
                  <a:cubicBezTo>
                    <a:pt x="0" y="5213"/>
                    <a:pt x="5213" y="0"/>
                    <a:pt x="11643" y="0"/>
                  </a:cubicBezTo>
                  <a:close/>
                </a:path>
              </a:pathLst>
            </a:custGeom>
            <a:solidFill>
              <a:srgbClr val="02735E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 rot="5050024">
              <a:off x="-548964" y="-175086"/>
              <a:ext cx="4826089" cy="3781080"/>
            </a:xfrm>
            <a:custGeom>
              <a:rect b="b" l="l" r="r" t="t"/>
              <a:pathLst>
                <a:path extrusionOk="0" h="532990" w="929617">
                  <a:moveTo>
                    <a:pt x="9465" y="0"/>
                  </a:moveTo>
                  <a:lnTo>
                    <a:pt x="920152" y="0"/>
                  </a:lnTo>
                  <a:cubicBezTo>
                    <a:pt x="922662" y="0"/>
                    <a:pt x="925070" y="997"/>
                    <a:pt x="926845" y="2772"/>
                  </a:cubicBezTo>
                  <a:cubicBezTo>
                    <a:pt x="928620" y="4547"/>
                    <a:pt x="929617" y="6955"/>
                    <a:pt x="929617" y="9465"/>
                  </a:cubicBezTo>
                  <a:lnTo>
                    <a:pt x="929617" y="523525"/>
                  </a:lnTo>
                  <a:cubicBezTo>
                    <a:pt x="929617" y="526036"/>
                    <a:pt x="928620" y="528443"/>
                    <a:pt x="926845" y="530218"/>
                  </a:cubicBezTo>
                  <a:cubicBezTo>
                    <a:pt x="925070" y="531993"/>
                    <a:pt x="922662" y="532990"/>
                    <a:pt x="920152" y="532990"/>
                  </a:cubicBezTo>
                  <a:lnTo>
                    <a:pt x="9465" y="532990"/>
                  </a:lnTo>
                  <a:cubicBezTo>
                    <a:pt x="6955" y="532990"/>
                    <a:pt x="4547" y="531993"/>
                    <a:pt x="2772" y="530218"/>
                  </a:cubicBezTo>
                  <a:cubicBezTo>
                    <a:pt x="997" y="528443"/>
                    <a:pt x="0" y="526036"/>
                    <a:pt x="0" y="523525"/>
                  </a:cubicBezTo>
                  <a:lnTo>
                    <a:pt x="0" y="9465"/>
                  </a:lnTo>
                  <a:cubicBezTo>
                    <a:pt x="0" y="6955"/>
                    <a:pt x="997" y="4547"/>
                    <a:pt x="2772" y="2772"/>
                  </a:cubicBezTo>
                  <a:cubicBezTo>
                    <a:pt x="4547" y="997"/>
                    <a:pt x="6955" y="0"/>
                    <a:pt x="9465" y="0"/>
                  </a:cubicBezTo>
                  <a:close/>
                </a:path>
              </a:pathLst>
            </a:custGeom>
            <a:solidFill>
              <a:srgbClr val="D0E85A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1"/>
          <p:cNvSpPr txBox="1"/>
          <p:nvPr/>
        </p:nvSpPr>
        <p:spPr>
          <a:xfrm>
            <a:off x="628197" y="987538"/>
            <a:ext cx="7887600" cy="3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6699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PDI [2026-2030]</a:t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462273" y="4544914"/>
            <a:ext cx="13999800" cy="22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5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PDI nos Campi: Construindo o Futuro do IFMT Juntos</a:t>
            </a:r>
            <a:endParaRPr b="1" i="0" sz="2900" u="none" cap="none" strike="noStrike">
              <a:solidFill>
                <a:schemeClr val="dk1"/>
              </a:solidFill>
            </a:endParaRPr>
          </a:p>
        </p:txBody>
      </p:sp>
      <p:grpSp>
        <p:nvGrpSpPr>
          <p:cNvPr id="103" name="Google Shape;103;p1"/>
          <p:cNvGrpSpPr/>
          <p:nvPr/>
        </p:nvGrpSpPr>
        <p:grpSpPr>
          <a:xfrm>
            <a:off x="104675" y="9304952"/>
            <a:ext cx="3245338" cy="891124"/>
            <a:chOff x="12642375" y="6507352"/>
            <a:chExt cx="3245338" cy="891124"/>
          </a:xfrm>
        </p:grpSpPr>
        <p:pic>
          <p:nvPicPr>
            <p:cNvPr id="104" name="Google Shape;104;p1"/>
            <p:cNvPicPr preferRelativeResize="0"/>
            <p:nvPr/>
          </p:nvPicPr>
          <p:blipFill rotWithShape="1">
            <a:blip r:embed="rId6">
              <a:alphaModFix/>
            </a:blip>
            <a:srcRect b="8350" l="0" r="0" t="-8349"/>
            <a:stretch/>
          </p:blipFill>
          <p:spPr>
            <a:xfrm>
              <a:off x="12642375" y="6507352"/>
              <a:ext cx="1584226" cy="891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"/>
            <p:cNvSpPr txBox="1"/>
            <p:nvPr/>
          </p:nvSpPr>
          <p:spPr>
            <a:xfrm>
              <a:off x="13435213" y="6819772"/>
              <a:ext cx="24525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4"/>
                <a:buFont typeface="Arial"/>
                <a:buNone/>
              </a:pPr>
              <a:r>
                <a:rPr b="0" i="0" lang="en-US" sz="2304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@</a:t>
              </a:r>
              <a:r>
                <a:rPr lang="en-US" sz="2304">
                  <a:latin typeface="Inter"/>
                  <a:ea typeface="Inter"/>
                  <a:cs typeface="Inter"/>
                  <a:sym typeface="Inter"/>
                </a:rPr>
                <a:t>prof.lenoir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/>
          <p:nvPr/>
        </p:nvSpPr>
        <p:spPr>
          <a:xfrm>
            <a:off x="1019175" y="2730531"/>
            <a:ext cx="15685685" cy="6894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21 de janeiro: criação da Comissão Central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 de fevereiro: oficina de integração dos setores da reitoria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Solicitação de criação das Comissões Locais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Estruturação de questionários para consulta 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1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Benckmarking</a:t>
            </a: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com o processo de elaboração do PDI de outras instituições (como IFSP, IFSC, IFB, IFBA)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Alinhamento com a DECOM – material publicitário e campanha de comunicação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Definição da metodologia do PDI – 5W2H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40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34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9" name="Google Shape;429;p34"/>
          <p:cNvGrpSpPr/>
          <p:nvPr/>
        </p:nvGrpSpPr>
        <p:grpSpPr>
          <a:xfrm rot="-5400000">
            <a:off x="6554945" y="-5827060"/>
            <a:ext cx="60699" cy="13772219"/>
            <a:chOff x="0" y="-193461"/>
            <a:chExt cx="80932" cy="18362959"/>
          </a:xfrm>
        </p:grpSpPr>
        <p:grpSp>
          <p:nvGrpSpPr>
            <p:cNvPr id="430" name="Google Shape;430;p34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431" name="Google Shape;431;p34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4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3" name="Google Shape;433;p34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434" name="Google Shape;434;p34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4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6" name="Google Shape;436;p34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437" name="Google Shape;437;p34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4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34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440" name="Google Shape;440;p34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4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" name="Google Shape;442;p34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443" name="Google Shape;443;p34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4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5" name="Google Shape;445;p34"/>
          <p:cNvGrpSpPr/>
          <p:nvPr/>
        </p:nvGrpSpPr>
        <p:grpSpPr>
          <a:xfrm>
            <a:off x="17185635" y="-206031"/>
            <a:ext cx="1803825" cy="10717551"/>
            <a:chOff x="17185635" y="-206031"/>
            <a:chExt cx="1803825" cy="10717551"/>
          </a:xfrm>
        </p:grpSpPr>
        <p:grpSp>
          <p:nvGrpSpPr>
            <p:cNvPr id="446" name="Google Shape;446;p34"/>
            <p:cNvGrpSpPr/>
            <p:nvPr/>
          </p:nvGrpSpPr>
          <p:grpSpPr>
            <a:xfrm rot="-10574742">
              <a:off x="17253596" y="8355569"/>
              <a:ext cx="1257247" cy="2117062"/>
              <a:chOff x="0" y="0"/>
              <a:chExt cx="555479" cy="532990"/>
            </a:xfrm>
          </p:grpSpPr>
          <p:sp>
            <p:nvSpPr>
              <p:cNvPr id="447" name="Google Shape;447;p34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4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" name="Google Shape;449;p34"/>
            <p:cNvGrpSpPr/>
            <p:nvPr/>
          </p:nvGrpSpPr>
          <p:grpSpPr>
            <a:xfrm rot="-10540528">
              <a:off x="17447556" y="6221835"/>
              <a:ext cx="1076250" cy="2116361"/>
              <a:chOff x="0" y="0"/>
              <a:chExt cx="555479" cy="532990"/>
            </a:xfrm>
          </p:grpSpPr>
          <p:sp>
            <p:nvSpPr>
              <p:cNvPr id="450" name="Google Shape;450;p34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4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" name="Google Shape;452;p34"/>
            <p:cNvGrpSpPr/>
            <p:nvPr/>
          </p:nvGrpSpPr>
          <p:grpSpPr>
            <a:xfrm rot="-10556020">
              <a:off x="17717613" y="1959277"/>
              <a:ext cx="1070047" cy="2116684"/>
              <a:chOff x="0" y="0"/>
              <a:chExt cx="555479" cy="532990"/>
            </a:xfrm>
          </p:grpSpPr>
          <p:sp>
            <p:nvSpPr>
              <p:cNvPr id="453" name="Google Shape;453;p34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4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" name="Google Shape;455;p34"/>
            <p:cNvGrpSpPr/>
            <p:nvPr/>
          </p:nvGrpSpPr>
          <p:grpSpPr>
            <a:xfrm rot="-10568082">
              <a:off x="17557952" y="4088688"/>
              <a:ext cx="1066279" cy="2116914"/>
              <a:chOff x="0" y="0"/>
              <a:chExt cx="555479" cy="532990"/>
            </a:xfrm>
          </p:grpSpPr>
          <p:sp>
            <p:nvSpPr>
              <p:cNvPr id="456" name="Google Shape;456;p34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4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34"/>
            <p:cNvGrpSpPr/>
            <p:nvPr/>
          </p:nvGrpSpPr>
          <p:grpSpPr>
            <a:xfrm rot="-10565739">
              <a:off x="17851575" y="-172159"/>
              <a:ext cx="1067052" cy="2116888"/>
              <a:chOff x="0" y="0"/>
              <a:chExt cx="555479" cy="532990"/>
            </a:xfrm>
          </p:grpSpPr>
          <p:sp>
            <p:nvSpPr>
              <p:cNvPr id="459" name="Google Shape;459;p34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4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1" name="Google Shape;461;p34"/>
          <p:cNvSpPr txBox="1"/>
          <p:nvPr/>
        </p:nvSpPr>
        <p:spPr>
          <a:xfrm>
            <a:off x="1019175" y="1265872"/>
            <a:ext cx="14898360" cy="1163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5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Etapa 1. Planejamento Inicial [concluída]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4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34"/>
          <p:cNvPicPr preferRelativeResize="0"/>
          <p:nvPr/>
        </p:nvPicPr>
        <p:blipFill rotWithShape="1">
          <a:blip r:embed="rId4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"/>
          <p:cNvSpPr txBox="1"/>
          <p:nvPr/>
        </p:nvSpPr>
        <p:spPr>
          <a:xfrm>
            <a:off x="1019175" y="2566076"/>
            <a:ext cx="9485746" cy="4998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Como o PDI utilizará o 5W2H?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Definir ações (O quê?) e justificá-las (Por quê?).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Designar responsáveis (Quem?) e especificar locais (Onde?).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Estabelecer prazos (Quando?) e detalhar processos (Como?).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Calcular recursos (Quanto?).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Benefícios: Clareza, alinhamento estratégico, monitoramento eficiente e transparência no planejamento e execução das diretrizes do IFMT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35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0" name="Google Shape;470;p35"/>
          <p:cNvGrpSpPr/>
          <p:nvPr/>
        </p:nvGrpSpPr>
        <p:grpSpPr>
          <a:xfrm rot="-5400000">
            <a:off x="6554945" y="-5827060"/>
            <a:ext cx="60699" cy="13772219"/>
            <a:chOff x="0" y="-193461"/>
            <a:chExt cx="80932" cy="18362959"/>
          </a:xfrm>
        </p:grpSpPr>
        <p:grpSp>
          <p:nvGrpSpPr>
            <p:cNvPr id="471" name="Google Shape;471;p35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472" name="Google Shape;472;p35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5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4" name="Google Shape;474;p35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475" name="Google Shape;475;p35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5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7" name="Google Shape;477;p35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478" name="Google Shape;478;p35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5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0" name="Google Shape;480;p35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481" name="Google Shape;481;p35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5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3" name="Google Shape;483;p35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484" name="Google Shape;484;p35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5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6" name="Google Shape;486;p35"/>
          <p:cNvGrpSpPr/>
          <p:nvPr/>
        </p:nvGrpSpPr>
        <p:grpSpPr>
          <a:xfrm>
            <a:off x="17185635" y="-206031"/>
            <a:ext cx="1803825" cy="10717551"/>
            <a:chOff x="17185635" y="-206031"/>
            <a:chExt cx="1803825" cy="10717551"/>
          </a:xfrm>
        </p:grpSpPr>
        <p:grpSp>
          <p:nvGrpSpPr>
            <p:cNvPr id="487" name="Google Shape;487;p35"/>
            <p:cNvGrpSpPr/>
            <p:nvPr/>
          </p:nvGrpSpPr>
          <p:grpSpPr>
            <a:xfrm rot="-10574742">
              <a:off x="17253596" y="8355569"/>
              <a:ext cx="1257247" cy="2117062"/>
              <a:chOff x="0" y="0"/>
              <a:chExt cx="555479" cy="532990"/>
            </a:xfrm>
          </p:grpSpPr>
          <p:sp>
            <p:nvSpPr>
              <p:cNvPr id="488" name="Google Shape;488;p35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5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35"/>
            <p:cNvGrpSpPr/>
            <p:nvPr/>
          </p:nvGrpSpPr>
          <p:grpSpPr>
            <a:xfrm rot="-10540528">
              <a:off x="17447556" y="6221835"/>
              <a:ext cx="1076250" cy="2116361"/>
              <a:chOff x="0" y="0"/>
              <a:chExt cx="555479" cy="532990"/>
            </a:xfrm>
          </p:grpSpPr>
          <p:sp>
            <p:nvSpPr>
              <p:cNvPr id="491" name="Google Shape;491;p35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5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35"/>
            <p:cNvGrpSpPr/>
            <p:nvPr/>
          </p:nvGrpSpPr>
          <p:grpSpPr>
            <a:xfrm rot="-10556020">
              <a:off x="17717613" y="1959277"/>
              <a:ext cx="1070047" cy="2116684"/>
              <a:chOff x="0" y="0"/>
              <a:chExt cx="555479" cy="532990"/>
            </a:xfrm>
          </p:grpSpPr>
          <p:sp>
            <p:nvSpPr>
              <p:cNvPr id="494" name="Google Shape;494;p35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5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35"/>
            <p:cNvGrpSpPr/>
            <p:nvPr/>
          </p:nvGrpSpPr>
          <p:grpSpPr>
            <a:xfrm rot="-10568082">
              <a:off x="17557952" y="4088688"/>
              <a:ext cx="1066279" cy="2116914"/>
              <a:chOff x="0" y="0"/>
              <a:chExt cx="555479" cy="532990"/>
            </a:xfrm>
          </p:grpSpPr>
          <p:sp>
            <p:nvSpPr>
              <p:cNvPr id="497" name="Google Shape;497;p35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5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35"/>
            <p:cNvGrpSpPr/>
            <p:nvPr/>
          </p:nvGrpSpPr>
          <p:grpSpPr>
            <a:xfrm rot="-10565739">
              <a:off x="17851575" y="-172159"/>
              <a:ext cx="1067052" cy="2116888"/>
              <a:chOff x="0" y="0"/>
              <a:chExt cx="555479" cy="532990"/>
            </a:xfrm>
          </p:grpSpPr>
          <p:sp>
            <p:nvSpPr>
              <p:cNvPr id="500" name="Google Shape;500;p35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5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2" name="Google Shape;502;p35"/>
          <p:cNvSpPr txBox="1"/>
          <p:nvPr/>
        </p:nvSpPr>
        <p:spPr>
          <a:xfrm>
            <a:off x="1019175" y="1265872"/>
            <a:ext cx="14898360" cy="1120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Metologia 5W2H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5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4" name="Google Shape;504;p35"/>
          <p:cNvPicPr preferRelativeResize="0"/>
          <p:nvPr/>
        </p:nvPicPr>
        <p:blipFill rotWithShape="1">
          <a:blip r:embed="rId4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reative depiction of the 5W2H methodology used for strategic planning, featuring a vibrant brainstorming session with symbols representing each element: Who, What, Where, When, Why, How, and How much. Include a diverse group of people collaborating around a table with charts, notes, and digital devices, all set in a modern, bright office environment. The mood should be energetic and inspiring, with elements of teamwork and innovation visible." id="505" name="Google Shape;505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07708" y="3128721"/>
            <a:ext cx="5977317" cy="5977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6"/>
          <p:cNvSpPr txBox="1"/>
          <p:nvPr/>
        </p:nvSpPr>
        <p:spPr>
          <a:xfrm>
            <a:off x="1019174" y="2228417"/>
            <a:ext cx="16240123" cy="4825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Alinhamento com a identidade institucional do IFMT e plano de gestão eleito pela comunidade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Abrangência e integração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Flexibilidade e adaptabilidade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Participação e coletividade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5715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 setores da Reitoria irão articular diretrizes junto aos campi, servindo como base orientadora para a elaboração dos planos de ação de cada unidade.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6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2" name="Google Shape;512;p36"/>
          <p:cNvGrpSpPr/>
          <p:nvPr/>
        </p:nvGrpSpPr>
        <p:grpSpPr>
          <a:xfrm rot="-5400000">
            <a:off x="9041103" y="2341841"/>
            <a:ext cx="60699" cy="13772219"/>
            <a:chOff x="0" y="-193461"/>
            <a:chExt cx="80932" cy="18362959"/>
          </a:xfrm>
        </p:grpSpPr>
        <p:grpSp>
          <p:nvGrpSpPr>
            <p:cNvPr id="513" name="Google Shape;513;p36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514" name="Google Shape;514;p36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6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6" name="Google Shape;516;p36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517" name="Google Shape;517;p36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6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6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2" name="Google Shape;522;p36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523" name="Google Shape;523;p36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6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5" name="Google Shape;525;p36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526" name="Google Shape;526;p36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6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8" name="Google Shape;528;p36"/>
          <p:cNvGrpSpPr/>
          <p:nvPr/>
        </p:nvGrpSpPr>
        <p:grpSpPr>
          <a:xfrm>
            <a:off x="-1856320" y="-248523"/>
            <a:ext cx="2926538" cy="10784046"/>
            <a:chOff x="-1856320" y="-248523"/>
            <a:chExt cx="2926538" cy="10784046"/>
          </a:xfrm>
        </p:grpSpPr>
        <p:grpSp>
          <p:nvGrpSpPr>
            <p:cNvPr id="529" name="Google Shape;529;p36"/>
            <p:cNvGrpSpPr/>
            <p:nvPr/>
          </p:nvGrpSpPr>
          <p:grpSpPr>
            <a:xfrm rot="-10565814">
              <a:off x="-1786833" y="8346080"/>
              <a:ext cx="2206129" cy="2116813"/>
              <a:chOff x="0" y="0"/>
              <a:chExt cx="555479" cy="532990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6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2" name="Google Shape;532;p36"/>
            <p:cNvGrpSpPr/>
            <p:nvPr/>
          </p:nvGrpSpPr>
          <p:grpSpPr>
            <a:xfrm rot="-10565814">
              <a:off x="-1641474" y="6215587"/>
              <a:ext cx="2206129" cy="2116813"/>
              <a:chOff x="0" y="0"/>
              <a:chExt cx="555479" cy="532990"/>
            </a:xfrm>
          </p:grpSpPr>
          <p:sp>
            <p:nvSpPr>
              <p:cNvPr id="533" name="Google Shape;533;p36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6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5" name="Google Shape;535;p36"/>
            <p:cNvGrpSpPr/>
            <p:nvPr/>
          </p:nvGrpSpPr>
          <p:grpSpPr>
            <a:xfrm rot="-10565814">
              <a:off x="-1350756" y="1954601"/>
              <a:ext cx="2206129" cy="2116813"/>
              <a:chOff x="0" y="0"/>
              <a:chExt cx="555479" cy="532990"/>
            </a:xfrm>
          </p:grpSpPr>
          <p:sp>
            <p:nvSpPr>
              <p:cNvPr id="536" name="Google Shape;536;p36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6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8" name="Google Shape;538;p36"/>
            <p:cNvGrpSpPr/>
            <p:nvPr/>
          </p:nvGrpSpPr>
          <p:grpSpPr>
            <a:xfrm rot="-10565814">
              <a:off x="-1496115" y="4085094"/>
              <a:ext cx="2206129" cy="2116813"/>
              <a:chOff x="0" y="0"/>
              <a:chExt cx="555479" cy="532990"/>
            </a:xfrm>
          </p:grpSpPr>
          <p:sp>
            <p:nvSpPr>
              <p:cNvPr id="539" name="Google Shape;539;p36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36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1" name="Google Shape;541;p36"/>
            <p:cNvGrpSpPr/>
            <p:nvPr/>
          </p:nvGrpSpPr>
          <p:grpSpPr>
            <a:xfrm rot="-10565814">
              <a:off x="-1205397" y="-175893"/>
              <a:ext cx="2206129" cy="2116813"/>
              <a:chOff x="0" y="0"/>
              <a:chExt cx="555479" cy="532990"/>
            </a:xfrm>
          </p:grpSpPr>
          <p:sp>
            <p:nvSpPr>
              <p:cNvPr id="542" name="Google Shape;542;p36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36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44" name="Google Shape;544;p36"/>
          <p:cNvSpPr txBox="1"/>
          <p:nvPr/>
        </p:nvSpPr>
        <p:spPr>
          <a:xfrm>
            <a:off x="1019174" y="933450"/>
            <a:ext cx="14549689" cy="14217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Diretrizes para Elaboração do PDI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6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6" name="Google Shape;546;p36"/>
          <p:cNvPicPr preferRelativeResize="0"/>
          <p:nvPr/>
        </p:nvPicPr>
        <p:blipFill rotWithShape="1">
          <a:blip r:embed="rId4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0"/>
          <p:cNvSpPr txBox="1"/>
          <p:nvPr/>
        </p:nvSpPr>
        <p:spPr>
          <a:xfrm>
            <a:off x="1019175" y="2228417"/>
            <a:ext cx="7183200" cy="53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Administração e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Infraestrutura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5715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en-US" sz="3200">
                <a:latin typeface="Open Sans"/>
                <a:ea typeface="Open Sans"/>
                <a:cs typeface="Open Sans"/>
                <a:sym typeface="Open Sans"/>
              </a:rPr>
              <a:t>Planejamento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5715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Ensino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5715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Pesquisa e pós-graduação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5715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Extensão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5715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Inovação e empreendedorismo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5715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Assistência estudantil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5715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Internacionalização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2" name="Google Shape;552;p10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3" name="Google Shape;553;p10"/>
          <p:cNvGrpSpPr/>
          <p:nvPr/>
        </p:nvGrpSpPr>
        <p:grpSpPr>
          <a:xfrm rot="-5400000">
            <a:off x="9041103" y="2341841"/>
            <a:ext cx="60699" cy="13772219"/>
            <a:chOff x="0" y="-193461"/>
            <a:chExt cx="80932" cy="18362959"/>
          </a:xfrm>
        </p:grpSpPr>
        <p:grpSp>
          <p:nvGrpSpPr>
            <p:cNvPr id="554" name="Google Shape;554;p10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555" name="Google Shape;555;p1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0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7" name="Google Shape;557;p10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558" name="Google Shape;558;p1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0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0" name="Google Shape;560;p10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561" name="Google Shape;561;p1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0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3" name="Google Shape;563;p10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564" name="Google Shape;564;p1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0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6" name="Google Shape;566;p10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567" name="Google Shape;567;p1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0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9" name="Google Shape;569;p10"/>
          <p:cNvGrpSpPr/>
          <p:nvPr/>
        </p:nvGrpSpPr>
        <p:grpSpPr>
          <a:xfrm>
            <a:off x="-1856320" y="-248523"/>
            <a:ext cx="2926538" cy="10784046"/>
            <a:chOff x="-1856320" y="-248523"/>
            <a:chExt cx="2926538" cy="10784046"/>
          </a:xfrm>
        </p:grpSpPr>
        <p:grpSp>
          <p:nvGrpSpPr>
            <p:cNvPr id="570" name="Google Shape;570;p10"/>
            <p:cNvGrpSpPr/>
            <p:nvPr/>
          </p:nvGrpSpPr>
          <p:grpSpPr>
            <a:xfrm rot="-10565814">
              <a:off x="-1786833" y="8346080"/>
              <a:ext cx="2206129" cy="2116813"/>
              <a:chOff x="0" y="0"/>
              <a:chExt cx="555479" cy="532990"/>
            </a:xfrm>
          </p:grpSpPr>
          <p:sp>
            <p:nvSpPr>
              <p:cNvPr id="571" name="Google Shape;571;p10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10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10"/>
            <p:cNvGrpSpPr/>
            <p:nvPr/>
          </p:nvGrpSpPr>
          <p:grpSpPr>
            <a:xfrm rot="-10565814">
              <a:off x="-1641474" y="6215587"/>
              <a:ext cx="2206129" cy="2116813"/>
              <a:chOff x="0" y="0"/>
              <a:chExt cx="555479" cy="532990"/>
            </a:xfrm>
          </p:grpSpPr>
          <p:sp>
            <p:nvSpPr>
              <p:cNvPr id="574" name="Google Shape;574;p10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0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6" name="Google Shape;576;p10"/>
            <p:cNvGrpSpPr/>
            <p:nvPr/>
          </p:nvGrpSpPr>
          <p:grpSpPr>
            <a:xfrm rot="-10565814">
              <a:off x="-1350756" y="1954601"/>
              <a:ext cx="2206129" cy="2116813"/>
              <a:chOff x="0" y="0"/>
              <a:chExt cx="555479" cy="532990"/>
            </a:xfrm>
          </p:grpSpPr>
          <p:sp>
            <p:nvSpPr>
              <p:cNvPr id="577" name="Google Shape;577;p10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0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9" name="Google Shape;579;p10"/>
            <p:cNvGrpSpPr/>
            <p:nvPr/>
          </p:nvGrpSpPr>
          <p:grpSpPr>
            <a:xfrm rot="-10565814">
              <a:off x="-1496115" y="4085094"/>
              <a:ext cx="2206129" cy="2116813"/>
              <a:chOff x="0" y="0"/>
              <a:chExt cx="555479" cy="532990"/>
            </a:xfrm>
          </p:grpSpPr>
          <p:sp>
            <p:nvSpPr>
              <p:cNvPr id="580" name="Google Shape;580;p10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10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2" name="Google Shape;582;p10"/>
            <p:cNvGrpSpPr/>
            <p:nvPr/>
          </p:nvGrpSpPr>
          <p:grpSpPr>
            <a:xfrm rot="-10565814">
              <a:off x="-1205397" y="-175893"/>
              <a:ext cx="2206129" cy="2116813"/>
              <a:chOff x="0" y="0"/>
              <a:chExt cx="555479" cy="532990"/>
            </a:xfrm>
          </p:grpSpPr>
          <p:sp>
            <p:nvSpPr>
              <p:cNvPr id="583" name="Google Shape;583;p10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0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5" name="Google Shape;585;p10"/>
          <p:cNvSpPr txBox="1"/>
          <p:nvPr/>
        </p:nvSpPr>
        <p:spPr>
          <a:xfrm>
            <a:off x="1019174" y="933450"/>
            <a:ext cx="14549689" cy="14217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Eixos para Elaboração do PDI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0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7" name="Google Shape;587;p10"/>
          <p:cNvPicPr preferRelativeResize="0"/>
          <p:nvPr/>
        </p:nvPicPr>
        <p:blipFill rotWithShape="1">
          <a:blip r:embed="rId4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0"/>
          <p:cNvSpPr txBox="1"/>
          <p:nvPr/>
        </p:nvSpPr>
        <p:spPr>
          <a:xfrm>
            <a:off x="8423322" y="2518983"/>
            <a:ext cx="7183200" cy="3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9. Gestão de pessoas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10. Tecnologia da informação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11. Comunicação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12. Educação à distância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13. Governança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7"/>
          <p:cNvSpPr txBox="1"/>
          <p:nvPr/>
        </p:nvSpPr>
        <p:spPr>
          <a:xfrm>
            <a:off x="1019175" y="2501931"/>
            <a:ext cx="15685800" cy="6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26 de fevereiro: capacitação das comissões locais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07 de março: disponibilização dos documentos para as Comissões Locais e do </a:t>
            </a:r>
            <a:r>
              <a:rPr b="0" i="0" lang="en-US" sz="32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cronograma de referência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 elaboração do PDI [2026-2030]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Documento 1) </a:t>
            </a:r>
            <a:r>
              <a:rPr b="0" i="0" lang="en-US" sz="32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Consulta pública nos campi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DSPRE elaborou um questionário sugerido para a consulta pública nos campi do IFMT com o objetivo de garantir um processo padronizado, inclusivo e eficiente na construção do PDI [2026-2030].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Essa iniciativa visa captar percepções e necessidades da comunidade acadêmica de forma estruturada, assegurando que todas as contribuições sejam consideradas de maneira equitativa.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 essa ferramenta, será possível sistematizar e comparar os dados coletados em diferentes unidades, possibilitando uma análise mais precisa das demandas institucionais. Além disso, o questionário permite que estudantes, servidores e demais membros da comunidade participem ativamente, reforçando o compromisso do IFMT com uma gestão democrática e baseada em evidências.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p37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5" name="Google Shape;595;p37"/>
          <p:cNvGrpSpPr/>
          <p:nvPr/>
        </p:nvGrpSpPr>
        <p:grpSpPr>
          <a:xfrm rot="-5400000">
            <a:off x="6554945" y="-5827060"/>
            <a:ext cx="60699" cy="13772219"/>
            <a:chOff x="0" y="-193461"/>
            <a:chExt cx="80932" cy="18362959"/>
          </a:xfrm>
        </p:grpSpPr>
        <p:grpSp>
          <p:nvGrpSpPr>
            <p:cNvPr id="596" name="Google Shape;596;p37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597" name="Google Shape;597;p37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7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37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600" name="Google Shape;600;p37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7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2" name="Google Shape;602;p37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603" name="Google Shape;603;p37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7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5" name="Google Shape;605;p37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606" name="Google Shape;606;p37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7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8" name="Google Shape;608;p37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609" name="Google Shape;609;p37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7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1" name="Google Shape;611;p37"/>
          <p:cNvGrpSpPr/>
          <p:nvPr/>
        </p:nvGrpSpPr>
        <p:grpSpPr>
          <a:xfrm>
            <a:off x="17185635" y="-206031"/>
            <a:ext cx="1803825" cy="10717551"/>
            <a:chOff x="17185635" y="-206031"/>
            <a:chExt cx="1803825" cy="10717551"/>
          </a:xfrm>
        </p:grpSpPr>
        <p:grpSp>
          <p:nvGrpSpPr>
            <p:cNvPr id="612" name="Google Shape;612;p37"/>
            <p:cNvGrpSpPr/>
            <p:nvPr/>
          </p:nvGrpSpPr>
          <p:grpSpPr>
            <a:xfrm rot="-10574742">
              <a:off x="17253596" y="8355569"/>
              <a:ext cx="1257247" cy="2117062"/>
              <a:chOff x="0" y="0"/>
              <a:chExt cx="555479" cy="532990"/>
            </a:xfrm>
          </p:grpSpPr>
          <p:sp>
            <p:nvSpPr>
              <p:cNvPr id="613" name="Google Shape;613;p37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7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5" name="Google Shape;615;p37"/>
            <p:cNvGrpSpPr/>
            <p:nvPr/>
          </p:nvGrpSpPr>
          <p:grpSpPr>
            <a:xfrm rot="-10540528">
              <a:off x="17447556" y="6221835"/>
              <a:ext cx="1076250" cy="2116361"/>
              <a:chOff x="0" y="0"/>
              <a:chExt cx="555479" cy="532990"/>
            </a:xfrm>
          </p:grpSpPr>
          <p:sp>
            <p:nvSpPr>
              <p:cNvPr id="616" name="Google Shape;616;p37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7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8" name="Google Shape;618;p37"/>
            <p:cNvGrpSpPr/>
            <p:nvPr/>
          </p:nvGrpSpPr>
          <p:grpSpPr>
            <a:xfrm rot="-10556020">
              <a:off x="17717613" y="1959277"/>
              <a:ext cx="1070047" cy="2116684"/>
              <a:chOff x="0" y="0"/>
              <a:chExt cx="555479" cy="532990"/>
            </a:xfrm>
          </p:grpSpPr>
          <p:sp>
            <p:nvSpPr>
              <p:cNvPr id="619" name="Google Shape;619;p37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7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1" name="Google Shape;621;p37"/>
            <p:cNvGrpSpPr/>
            <p:nvPr/>
          </p:nvGrpSpPr>
          <p:grpSpPr>
            <a:xfrm rot="-10568082">
              <a:off x="17557952" y="4088688"/>
              <a:ext cx="1066279" cy="2116914"/>
              <a:chOff x="0" y="0"/>
              <a:chExt cx="555479" cy="532990"/>
            </a:xfrm>
          </p:grpSpPr>
          <p:sp>
            <p:nvSpPr>
              <p:cNvPr id="622" name="Google Shape;622;p37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7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4" name="Google Shape;624;p37"/>
            <p:cNvGrpSpPr/>
            <p:nvPr/>
          </p:nvGrpSpPr>
          <p:grpSpPr>
            <a:xfrm rot="-10565739">
              <a:off x="17851575" y="-172159"/>
              <a:ext cx="1067052" cy="2116888"/>
              <a:chOff x="0" y="0"/>
              <a:chExt cx="555479" cy="532990"/>
            </a:xfrm>
          </p:grpSpPr>
          <p:sp>
            <p:nvSpPr>
              <p:cNvPr id="625" name="Google Shape;625;p37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7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7" name="Google Shape;627;p37"/>
          <p:cNvSpPr txBox="1"/>
          <p:nvPr/>
        </p:nvSpPr>
        <p:spPr>
          <a:xfrm>
            <a:off x="1019174" y="1265872"/>
            <a:ext cx="15273785" cy="1120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Etapa 2. </a:t>
            </a:r>
            <a:r>
              <a:rPr b="1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Documentos de referência [concluída]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7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9" name="Google Shape;629;p37"/>
          <p:cNvPicPr preferRelativeResize="0"/>
          <p:nvPr/>
        </p:nvPicPr>
        <p:blipFill rotWithShape="1">
          <a:blip r:embed="rId6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8"/>
          <p:cNvSpPr txBox="1"/>
          <p:nvPr/>
        </p:nvSpPr>
        <p:spPr>
          <a:xfrm>
            <a:off x="1019175" y="2730531"/>
            <a:ext cx="156858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Documento 2)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Consulta da Missão, Visão e Valores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Relatório de análise da Missão, Visão e Valores de todos os IFs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DSPRE desenvolveu um formulário específico para consultar a comunidade acadêmica sobre a nova Missão, Visão e Valores do IFMT, garantindo que essas diretrizes reflitam a identidade institucional e os desafios futuros. Essa consulta pública é essencial para alinhar a instituição às necessidades da sociedade, às transformações do mundo do trabalho e às inovações na educação profissional e tecnológica.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 a participação de servidores, estudantes e demais membros da comunidade, o IFMT reforça seu compromisso com uma gestão participativa e transparente, assegurando que sua identidade institucional esteja alinhada com suas aspirações estratégicas para os próximos anos.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consulta </a:t>
            </a: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está aberta.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5" name="Google Shape;635;p38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38"/>
          <p:cNvGrpSpPr/>
          <p:nvPr/>
        </p:nvGrpSpPr>
        <p:grpSpPr>
          <a:xfrm rot="-5400000">
            <a:off x="6554945" y="-5827060"/>
            <a:ext cx="60699" cy="13772219"/>
            <a:chOff x="0" y="-193461"/>
            <a:chExt cx="80932" cy="18362959"/>
          </a:xfrm>
        </p:grpSpPr>
        <p:grpSp>
          <p:nvGrpSpPr>
            <p:cNvPr id="637" name="Google Shape;637;p38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638" name="Google Shape;638;p3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38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0" name="Google Shape;640;p38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641" name="Google Shape;641;p3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38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3" name="Google Shape;643;p38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644" name="Google Shape;644;p3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8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6" name="Google Shape;646;p38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647" name="Google Shape;647;p3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38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9" name="Google Shape;649;p38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650" name="Google Shape;650;p3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38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2" name="Google Shape;652;p38"/>
          <p:cNvGrpSpPr/>
          <p:nvPr/>
        </p:nvGrpSpPr>
        <p:grpSpPr>
          <a:xfrm>
            <a:off x="17185635" y="-206031"/>
            <a:ext cx="1803825" cy="10717551"/>
            <a:chOff x="17185635" y="-206031"/>
            <a:chExt cx="1803825" cy="10717551"/>
          </a:xfrm>
        </p:grpSpPr>
        <p:grpSp>
          <p:nvGrpSpPr>
            <p:cNvPr id="653" name="Google Shape;653;p38"/>
            <p:cNvGrpSpPr/>
            <p:nvPr/>
          </p:nvGrpSpPr>
          <p:grpSpPr>
            <a:xfrm rot="-10574742">
              <a:off x="17253596" y="8355569"/>
              <a:ext cx="1257247" cy="2117062"/>
              <a:chOff x="0" y="0"/>
              <a:chExt cx="555479" cy="532990"/>
            </a:xfrm>
          </p:grpSpPr>
          <p:sp>
            <p:nvSpPr>
              <p:cNvPr id="654" name="Google Shape;654;p3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38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6" name="Google Shape;656;p38"/>
            <p:cNvGrpSpPr/>
            <p:nvPr/>
          </p:nvGrpSpPr>
          <p:grpSpPr>
            <a:xfrm rot="-10540528">
              <a:off x="17447556" y="6221835"/>
              <a:ext cx="1076250" cy="2116361"/>
              <a:chOff x="0" y="0"/>
              <a:chExt cx="555479" cy="532990"/>
            </a:xfrm>
          </p:grpSpPr>
          <p:sp>
            <p:nvSpPr>
              <p:cNvPr id="657" name="Google Shape;657;p3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38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9" name="Google Shape;659;p38"/>
            <p:cNvGrpSpPr/>
            <p:nvPr/>
          </p:nvGrpSpPr>
          <p:grpSpPr>
            <a:xfrm rot="-10556020">
              <a:off x="17717613" y="1959277"/>
              <a:ext cx="1070047" cy="2116684"/>
              <a:chOff x="0" y="0"/>
              <a:chExt cx="555479" cy="532990"/>
            </a:xfrm>
          </p:grpSpPr>
          <p:sp>
            <p:nvSpPr>
              <p:cNvPr id="660" name="Google Shape;660;p3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38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2" name="Google Shape;662;p38"/>
            <p:cNvGrpSpPr/>
            <p:nvPr/>
          </p:nvGrpSpPr>
          <p:grpSpPr>
            <a:xfrm rot="-10568082">
              <a:off x="17557952" y="4088688"/>
              <a:ext cx="1066279" cy="2116914"/>
              <a:chOff x="0" y="0"/>
              <a:chExt cx="555479" cy="532990"/>
            </a:xfrm>
          </p:grpSpPr>
          <p:sp>
            <p:nvSpPr>
              <p:cNvPr id="663" name="Google Shape;663;p3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38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5" name="Google Shape;665;p38"/>
            <p:cNvGrpSpPr/>
            <p:nvPr/>
          </p:nvGrpSpPr>
          <p:grpSpPr>
            <a:xfrm rot="-10565739">
              <a:off x="17851575" y="-172159"/>
              <a:ext cx="1067052" cy="2116888"/>
              <a:chOff x="0" y="0"/>
              <a:chExt cx="555479" cy="532990"/>
            </a:xfrm>
          </p:grpSpPr>
          <p:sp>
            <p:nvSpPr>
              <p:cNvPr id="666" name="Google Shape;666;p3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38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68" name="Google Shape;668;p38"/>
          <p:cNvSpPr txBox="1"/>
          <p:nvPr/>
        </p:nvSpPr>
        <p:spPr>
          <a:xfrm>
            <a:off x="1019174" y="1265872"/>
            <a:ext cx="15273785" cy="1120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Etapa 2. </a:t>
            </a:r>
            <a:r>
              <a:rPr b="1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Documentos de referência [concluída]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38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0" name="Google Shape;670;p38"/>
          <p:cNvPicPr preferRelativeResize="0"/>
          <p:nvPr/>
        </p:nvPicPr>
        <p:blipFill rotWithShape="1">
          <a:blip r:embed="rId6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9"/>
          <p:cNvSpPr txBox="1"/>
          <p:nvPr/>
        </p:nvSpPr>
        <p:spPr>
          <a:xfrm>
            <a:off x="1019175" y="2730531"/>
            <a:ext cx="15685800" cy="5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Documento 3)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Consulta plano de investimento em infraestrutura do IFMT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DSPRE desenvolveu um formulário específico para mapear as necessidades de investimento em infraestrutura no IFMT, garantindo que os recursos sejam aplicados de forma estratégica e alinhada às demandas reais dos campi.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Esse processo busca identificar prioridades em estrutura física, tecnologia, acessibilidade e sustentabilidade, assegurando um ambiente de ensino, pesquisa e extensão mais moderno e eficiente.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participação da comunidade acadêmica – incluindo servidores, estudantes e gestores – é fundamental para que as decisões sejam baseadas em necessidades concretas, promovendo um planejamento transparente e eficiente. Com essa iniciativa, o IFMT reforça seu compromisso com uma infraestrutura que potencializa a qualidade da educação e o desenvolvimento institucional.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consulta foi encerrada.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6" name="Google Shape;676;p39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7" name="Google Shape;677;p39"/>
          <p:cNvGrpSpPr/>
          <p:nvPr/>
        </p:nvGrpSpPr>
        <p:grpSpPr>
          <a:xfrm rot="-5400000">
            <a:off x="6554945" y="-5827060"/>
            <a:ext cx="60699" cy="13772219"/>
            <a:chOff x="0" y="-193461"/>
            <a:chExt cx="80932" cy="18362959"/>
          </a:xfrm>
        </p:grpSpPr>
        <p:grpSp>
          <p:nvGrpSpPr>
            <p:cNvPr id="678" name="Google Shape;678;p39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679" name="Google Shape;679;p3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39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1" name="Google Shape;681;p39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682" name="Google Shape;682;p3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39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4" name="Google Shape;684;p39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685" name="Google Shape;685;p3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39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7" name="Google Shape;687;p39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688" name="Google Shape;688;p3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39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0" name="Google Shape;690;p39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691" name="Google Shape;691;p3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39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3" name="Google Shape;693;p39"/>
          <p:cNvGrpSpPr/>
          <p:nvPr/>
        </p:nvGrpSpPr>
        <p:grpSpPr>
          <a:xfrm>
            <a:off x="17185635" y="-206031"/>
            <a:ext cx="1803825" cy="10717551"/>
            <a:chOff x="17185635" y="-206031"/>
            <a:chExt cx="1803825" cy="10717551"/>
          </a:xfrm>
        </p:grpSpPr>
        <p:grpSp>
          <p:nvGrpSpPr>
            <p:cNvPr id="694" name="Google Shape;694;p39"/>
            <p:cNvGrpSpPr/>
            <p:nvPr/>
          </p:nvGrpSpPr>
          <p:grpSpPr>
            <a:xfrm rot="-10574742">
              <a:off x="17253596" y="8355569"/>
              <a:ext cx="1257247" cy="2117062"/>
              <a:chOff x="0" y="0"/>
              <a:chExt cx="555479" cy="532990"/>
            </a:xfrm>
          </p:grpSpPr>
          <p:sp>
            <p:nvSpPr>
              <p:cNvPr id="695" name="Google Shape;695;p39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9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7" name="Google Shape;697;p39"/>
            <p:cNvGrpSpPr/>
            <p:nvPr/>
          </p:nvGrpSpPr>
          <p:grpSpPr>
            <a:xfrm rot="-10540528">
              <a:off x="17447556" y="6221835"/>
              <a:ext cx="1076250" cy="2116361"/>
              <a:chOff x="0" y="0"/>
              <a:chExt cx="555479" cy="532990"/>
            </a:xfrm>
          </p:grpSpPr>
          <p:sp>
            <p:nvSpPr>
              <p:cNvPr id="698" name="Google Shape;698;p39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9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0" name="Google Shape;700;p39"/>
            <p:cNvGrpSpPr/>
            <p:nvPr/>
          </p:nvGrpSpPr>
          <p:grpSpPr>
            <a:xfrm rot="-10556020">
              <a:off x="17717613" y="1959277"/>
              <a:ext cx="1070047" cy="2116684"/>
              <a:chOff x="0" y="0"/>
              <a:chExt cx="555479" cy="532990"/>
            </a:xfrm>
          </p:grpSpPr>
          <p:sp>
            <p:nvSpPr>
              <p:cNvPr id="701" name="Google Shape;701;p39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39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p39"/>
            <p:cNvGrpSpPr/>
            <p:nvPr/>
          </p:nvGrpSpPr>
          <p:grpSpPr>
            <a:xfrm rot="-10568082">
              <a:off x="17557952" y="4088688"/>
              <a:ext cx="1066279" cy="2116914"/>
              <a:chOff x="0" y="0"/>
              <a:chExt cx="555479" cy="532990"/>
            </a:xfrm>
          </p:grpSpPr>
          <p:sp>
            <p:nvSpPr>
              <p:cNvPr id="704" name="Google Shape;704;p39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9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6" name="Google Shape;706;p39"/>
            <p:cNvGrpSpPr/>
            <p:nvPr/>
          </p:nvGrpSpPr>
          <p:grpSpPr>
            <a:xfrm rot="-10565739">
              <a:off x="17851575" y="-172159"/>
              <a:ext cx="1067052" cy="2116888"/>
              <a:chOff x="0" y="0"/>
              <a:chExt cx="555479" cy="532990"/>
            </a:xfrm>
          </p:grpSpPr>
          <p:sp>
            <p:nvSpPr>
              <p:cNvPr id="707" name="Google Shape;707;p39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39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9" name="Google Shape;709;p39"/>
          <p:cNvSpPr txBox="1"/>
          <p:nvPr/>
        </p:nvSpPr>
        <p:spPr>
          <a:xfrm>
            <a:off x="1019174" y="1265872"/>
            <a:ext cx="15273785" cy="1120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Etapa 2. </a:t>
            </a:r>
            <a:r>
              <a:rPr b="1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Documentos de referência [concluída]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39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1" name="Google Shape;711;p39"/>
          <p:cNvPicPr preferRelativeResize="0"/>
          <p:nvPr/>
        </p:nvPicPr>
        <p:blipFill rotWithShape="1">
          <a:blip r:embed="rId5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0"/>
          <p:cNvSpPr txBox="1"/>
          <p:nvPr/>
        </p:nvSpPr>
        <p:spPr>
          <a:xfrm>
            <a:off x="1019175" y="2730531"/>
            <a:ext cx="156858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Documento 4)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Relatório padrão das comissões locais dos campi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DSPRE desenvolveu um relatório padrão para as Comissões Locais do PDI [2026-2030] a fim de padronizar e organizar as contribuições dos campi.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documento garante que o processo atenda à legislação vigente e facilite a sistematização do PDI. Serve também para registrar demandas, diagnósticos e propostas, garantindo uma visão consolidada para a Comissão Central.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40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8" name="Google Shape;718;p40"/>
          <p:cNvGrpSpPr/>
          <p:nvPr/>
        </p:nvGrpSpPr>
        <p:grpSpPr>
          <a:xfrm rot="-5400000">
            <a:off x="6554945" y="-5827060"/>
            <a:ext cx="60699" cy="13772219"/>
            <a:chOff x="0" y="-193461"/>
            <a:chExt cx="80932" cy="18362959"/>
          </a:xfrm>
        </p:grpSpPr>
        <p:grpSp>
          <p:nvGrpSpPr>
            <p:cNvPr id="719" name="Google Shape;719;p40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720" name="Google Shape;720;p4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40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2" name="Google Shape;722;p40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723" name="Google Shape;723;p4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40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5" name="Google Shape;725;p40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726" name="Google Shape;726;p4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40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8" name="Google Shape;728;p40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729" name="Google Shape;729;p4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40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40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732" name="Google Shape;732;p4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40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4" name="Google Shape;734;p40"/>
          <p:cNvGrpSpPr/>
          <p:nvPr/>
        </p:nvGrpSpPr>
        <p:grpSpPr>
          <a:xfrm>
            <a:off x="17185635" y="-206031"/>
            <a:ext cx="1803825" cy="10717551"/>
            <a:chOff x="17185635" y="-206031"/>
            <a:chExt cx="1803825" cy="10717551"/>
          </a:xfrm>
        </p:grpSpPr>
        <p:grpSp>
          <p:nvGrpSpPr>
            <p:cNvPr id="735" name="Google Shape;735;p40"/>
            <p:cNvGrpSpPr/>
            <p:nvPr/>
          </p:nvGrpSpPr>
          <p:grpSpPr>
            <a:xfrm rot="-10574742">
              <a:off x="17253596" y="8355569"/>
              <a:ext cx="1257247" cy="2117062"/>
              <a:chOff x="0" y="0"/>
              <a:chExt cx="555479" cy="532990"/>
            </a:xfrm>
          </p:grpSpPr>
          <p:sp>
            <p:nvSpPr>
              <p:cNvPr id="736" name="Google Shape;736;p40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40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8" name="Google Shape;738;p40"/>
            <p:cNvGrpSpPr/>
            <p:nvPr/>
          </p:nvGrpSpPr>
          <p:grpSpPr>
            <a:xfrm rot="-10540528">
              <a:off x="17447556" y="6221835"/>
              <a:ext cx="1076250" cy="2116361"/>
              <a:chOff x="0" y="0"/>
              <a:chExt cx="555479" cy="532990"/>
            </a:xfrm>
          </p:grpSpPr>
          <p:sp>
            <p:nvSpPr>
              <p:cNvPr id="739" name="Google Shape;739;p40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40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1" name="Google Shape;741;p40"/>
            <p:cNvGrpSpPr/>
            <p:nvPr/>
          </p:nvGrpSpPr>
          <p:grpSpPr>
            <a:xfrm rot="-10556020">
              <a:off x="17717613" y="1959277"/>
              <a:ext cx="1070047" cy="2116684"/>
              <a:chOff x="0" y="0"/>
              <a:chExt cx="555479" cy="532990"/>
            </a:xfrm>
          </p:grpSpPr>
          <p:sp>
            <p:nvSpPr>
              <p:cNvPr id="742" name="Google Shape;742;p40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40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4" name="Google Shape;744;p40"/>
            <p:cNvGrpSpPr/>
            <p:nvPr/>
          </p:nvGrpSpPr>
          <p:grpSpPr>
            <a:xfrm rot="-10568082">
              <a:off x="17557952" y="4088688"/>
              <a:ext cx="1066279" cy="2116914"/>
              <a:chOff x="0" y="0"/>
              <a:chExt cx="555479" cy="532990"/>
            </a:xfrm>
          </p:grpSpPr>
          <p:sp>
            <p:nvSpPr>
              <p:cNvPr id="745" name="Google Shape;745;p40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40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7" name="Google Shape;747;p40"/>
            <p:cNvGrpSpPr/>
            <p:nvPr/>
          </p:nvGrpSpPr>
          <p:grpSpPr>
            <a:xfrm rot="-10565739">
              <a:off x="17851575" y="-172159"/>
              <a:ext cx="1067052" cy="2116888"/>
              <a:chOff x="0" y="0"/>
              <a:chExt cx="555479" cy="532990"/>
            </a:xfrm>
          </p:grpSpPr>
          <p:sp>
            <p:nvSpPr>
              <p:cNvPr id="748" name="Google Shape;748;p40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40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50" name="Google Shape;750;p40"/>
          <p:cNvSpPr txBox="1"/>
          <p:nvPr/>
        </p:nvSpPr>
        <p:spPr>
          <a:xfrm>
            <a:off x="1019174" y="1265872"/>
            <a:ext cx="15273785" cy="1120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Etapa 2. </a:t>
            </a:r>
            <a:r>
              <a:rPr b="1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Documentos de referência [concluída]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40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2" name="Google Shape;752;p40"/>
          <p:cNvPicPr preferRelativeResize="0"/>
          <p:nvPr/>
        </p:nvPicPr>
        <p:blipFill rotWithShape="1">
          <a:blip r:embed="rId5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1"/>
          <p:cNvSpPr txBox="1"/>
          <p:nvPr/>
        </p:nvSpPr>
        <p:spPr>
          <a:xfrm>
            <a:off x="1097025" y="3447388"/>
            <a:ext cx="15685800" cy="58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 terceira etapa do PDI [2026-2030], as Comissões Locais desempenham um papel essencial na coleta de dados e na organização das informações que vão embasar a construção do documento. Esse processo envolve: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Aplicação de questionários e realização de reuniões abertas para ouvir a comunidade acadêmica, garantindo uma consulta ampla e democrática.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Sistematização das demandas dos campi por meio do relatório padrão das Comissões Locais, garantindo uniformidade nas informações e alinhamento com a legislação.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Análise e estruturação dos dados coletados para embasar a redação do PDI, utilizando metodologias de planejamento estratégico, como o 5W2H, para definir ações, metas e prioridades.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Essa etapa é fundamental para assegurar que o PDI reflita a realidade de todos os campi, promovendo um planejamento participativo, transparente e alinhado aos objetivos institucionais do IFMT.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Comissão Central e a DSPre estão em contato permanente para acompanhar e fornecer suporte às Comissões Locais.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41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9" name="Google Shape;759;p41"/>
          <p:cNvGrpSpPr/>
          <p:nvPr/>
        </p:nvGrpSpPr>
        <p:grpSpPr>
          <a:xfrm rot="-5400000">
            <a:off x="6554945" y="-5827060"/>
            <a:ext cx="60699" cy="13772219"/>
            <a:chOff x="0" y="-193461"/>
            <a:chExt cx="80932" cy="18362959"/>
          </a:xfrm>
        </p:grpSpPr>
        <p:grpSp>
          <p:nvGrpSpPr>
            <p:cNvPr id="760" name="Google Shape;760;p41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761" name="Google Shape;761;p41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41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3" name="Google Shape;763;p41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764" name="Google Shape;764;p41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41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6" name="Google Shape;766;p41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767" name="Google Shape;767;p41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41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9" name="Google Shape;769;p41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770" name="Google Shape;770;p41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41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2" name="Google Shape;772;p41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773" name="Google Shape;773;p41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41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75" name="Google Shape;775;p41"/>
          <p:cNvGrpSpPr/>
          <p:nvPr/>
        </p:nvGrpSpPr>
        <p:grpSpPr>
          <a:xfrm>
            <a:off x="17185635" y="-206031"/>
            <a:ext cx="1803825" cy="10717551"/>
            <a:chOff x="17185635" y="-206031"/>
            <a:chExt cx="1803825" cy="10717551"/>
          </a:xfrm>
        </p:grpSpPr>
        <p:grpSp>
          <p:nvGrpSpPr>
            <p:cNvPr id="776" name="Google Shape;776;p41"/>
            <p:cNvGrpSpPr/>
            <p:nvPr/>
          </p:nvGrpSpPr>
          <p:grpSpPr>
            <a:xfrm rot="-10574742">
              <a:off x="17253596" y="8355569"/>
              <a:ext cx="1257247" cy="2117062"/>
              <a:chOff x="0" y="0"/>
              <a:chExt cx="555479" cy="532990"/>
            </a:xfrm>
          </p:grpSpPr>
          <p:sp>
            <p:nvSpPr>
              <p:cNvPr id="777" name="Google Shape;777;p41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41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9" name="Google Shape;779;p41"/>
            <p:cNvGrpSpPr/>
            <p:nvPr/>
          </p:nvGrpSpPr>
          <p:grpSpPr>
            <a:xfrm rot="-10540528">
              <a:off x="17447556" y="6221835"/>
              <a:ext cx="1076250" cy="2116361"/>
              <a:chOff x="0" y="0"/>
              <a:chExt cx="555479" cy="532990"/>
            </a:xfrm>
          </p:grpSpPr>
          <p:sp>
            <p:nvSpPr>
              <p:cNvPr id="780" name="Google Shape;780;p41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41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2" name="Google Shape;782;p41"/>
            <p:cNvGrpSpPr/>
            <p:nvPr/>
          </p:nvGrpSpPr>
          <p:grpSpPr>
            <a:xfrm rot="-10556020">
              <a:off x="17717613" y="1959277"/>
              <a:ext cx="1070047" cy="2116684"/>
              <a:chOff x="0" y="0"/>
              <a:chExt cx="555479" cy="532990"/>
            </a:xfrm>
          </p:grpSpPr>
          <p:sp>
            <p:nvSpPr>
              <p:cNvPr id="783" name="Google Shape;783;p41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41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5" name="Google Shape;785;p41"/>
            <p:cNvGrpSpPr/>
            <p:nvPr/>
          </p:nvGrpSpPr>
          <p:grpSpPr>
            <a:xfrm rot="-10568082">
              <a:off x="17557952" y="4088688"/>
              <a:ext cx="1066279" cy="2116914"/>
              <a:chOff x="0" y="0"/>
              <a:chExt cx="555479" cy="532990"/>
            </a:xfrm>
          </p:grpSpPr>
          <p:sp>
            <p:nvSpPr>
              <p:cNvPr id="786" name="Google Shape;786;p41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41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8" name="Google Shape;788;p41"/>
            <p:cNvGrpSpPr/>
            <p:nvPr/>
          </p:nvGrpSpPr>
          <p:grpSpPr>
            <a:xfrm rot="-10565739">
              <a:off x="17851575" y="-172159"/>
              <a:ext cx="1067052" cy="2116888"/>
              <a:chOff x="0" y="0"/>
              <a:chExt cx="555479" cy="532990"/>
            </a:xfrm>
          </p:grpSpPr>
          <p:sp>
            <p:nvSpPr>
              <p:cNvPr id="789" name="Google Shape;789;p41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41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91" name="Google Shape;791;p41"/>
          <p:cNvSpPr txBox="1"/>
          <p:nvPr/>
        </p:nvSpPr>
        <p:spPr>
          <a:xfrm>
            <a:off x="1019174" y="1265872"/>
            <a:ext cx="15273785" cy="1895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Etapa 3. Atuação das comissões locais, coleta de dados e redação [em andamento]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41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3" name="Google Shape;793;p41"/>
          <p:cNvPicPr preferRelativeResize="0"/>
          <p:nvPr/>
        </p:nvPicPr>
        <p:blipFill rotWithShape="1">
          <a:blip r:embed="rId4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2"/>
          <p:cNvSpPr txBox="1"/>
          <p:nvPr/>
        </p:nvSpPr>
        <p:spPr>
          <a:xfrm>
            <a:off x="1097025" y="3447388"/>
            <a:ext cx="15685800" cy="58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Quais foram nossas orientações centrais para as Comissões Locais?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Padronização da coleta de informações: Utilização do relatório padrão para uniformizar as demandas dos campi e facilitar a sistematização dos dados.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Consulta ampla à comunidade acadêmica: Aplicação de questionários, reuniões abertas e escuta ativa de estudantes, servidores e comunidade externa para garantir um planejamento alinhado às necessidades institucionais.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Articulação com a Comissão Central: As Comissões Locais devem manter um fluxo contínuo de informações com a DSPre e a Comissão Central, assegurando que as propostas estejam alinhadas com as diretrizes institucionais e a legislação vigente.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Monitoramento e transparência: Organização das demandas por eixos de forma clara e documentada, permitindo um acompanhamento eficiente ao longo da implementação do PDI. Além disso, redação de atas e documentação as ações, garantindo a participação ampla, democrática e coletiva.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Organização em GTs: grupos específicos dedicados em um tema com escopo definido, apoiando a Comissão Local. 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9" name="Google Shape;799;p42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0" name="Google Shape;800;p42"/>
          <p:cNvGrpSpPr/>
          <p:nvPr/>
        </p:nvGrpSpPr>
        <p:grpSpPr>
          <a:xfrm rot="-5400000">
            <a:off x="6554945" y="-5827060"/>
            <a:ext cx="60699" cy="13772219"/>
            <a:chOff x="0" y="-193461"/>
            <a:chExt cx="80932" cy="18362959"/>
          </a:xfrm>
        </p:grpSpPr>
        <p:grpSp>
          <p:nvGrpSpPr>
            <p:cNvPr id="801" name="Google Shape;801;p42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802" name="Google Shape;802;p42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42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4" name="Google Shape;804;p42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805" name="Google Shape;805;p42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42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7" name="Google Shape;807;p42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808" name="Google Shape;808;p42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42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0" name="Google Shape;810;p42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811" name="Google Shape;811;p42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42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3" name="Google Shape;813;p42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814" name="Google Shape;814;p42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42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6" name="Google Shape;816;p42"/>
          <p:cNvGrpSpPr/>
          <p:nvPr/>
        </p:nvGrpSpPr>
        <p:grpSpPr>
          <a:xfrm>
            <a:off x="17185635" y="-206031"/>
            <a:ext cx="1803825" cy="10717551"/>
            <a:chOff x="17185635" y="-206031"/>
            <a:chExt cx="1803825" cy="10717551"/>
          </a:xfrm>
        </p:grpSpPr>
        <p:grpSp>
          <p:nvGrpSpPr>
            <p:cNvPr id="817" name="Google Shape;817;p42"/>
            <p:cNvGrpSpPr/>
            <p:nvPr/>
          </p:nvGrpSpPr>
          <p:grpSpPr>
            <a:xfrm rot="-10574742">
              <a:off x="17253596" y="8355569"/>
              <a:ext cx="1257247" cy="2117062"/>
              <a:chOff x="0" y="0"/>
              <a:chExt cx="555479" cy="532990"/>
            </a:xfrm>
          </p:grpSpPr>
          <p:sp>
            <p:nvSpPr>
              <p:cNvPr id="818" name="Google Shape;818;p42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42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0" name="Google Shape;820;p42"/>
            <p:cNvGrpSpPr/>
            <p:nvPr/>
          </p:nvGrpSpPr>
          <p:grpSpPr>
            <a:xfrm rot="-10540528">
              <a:off x="17447556" y="6221835"/>
              <a:ext cx="1076250" cy="2116361"/>
              <a:chOff x="0" y="0"/>
              <a:chExt cx="555479" cy="532990"/>
            </a:xfrm>
          </p:grpSpPr>
          <p:sp>
            <p:nvSpPr>
              <p:cNvPr id="821" name="Google Shape;821;p42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42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3" name="Google Shape;823;p42"/>
            <p:cNvGrpSpPr/>
            <p:nvPr/>
          </p:nvGrpSpPr>
          <p:grpSpPr>
            <a:xfrm rot="-10556020">
              <a:off x="17717613" y="1959277"/>
              <a:ext cx="1070047" cy="2116684"/>
              <a:chOff x="0" y="0"/>
              <a:chExt cx="555479" cy="532990"/>
            </a:xfrm>
          </p:grpSpPr>
          <p:sp>
            <p:nvSpPr>
              <p:cNvPr id="824" name="Google Shape;824;p42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42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6" name="Google Shape;826;p42"/>
            <p:cNvGrpSpPr/>
            <p:nvPr/>
          </p:nvGrpSpPr>
          <p:grpSpPr>
            <a:xfrm rot="-10568082">
              <a:off x="17557952" y="4088688"/>
              <a:ext cx="1066279" cy="2116914"/>
              <a:chOff x="0" y="0"/>
              <a:chExt cx="555479" cy="532990"/>
            </a:xfrm>
          </p:grpSpPr>
          <p:sp>
            <p:nvSpPr>
              <p:cNvPr id="827" name="Google Shape;827;p42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42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42"/>
            <p:cNvGrpSpPr/>
            <p:nvPr/>
          </p:nvGrpSpPr>
          <p:grpSpPr>
            <a:xfrm rot="-10565739">
              <a:off x="17851575" y="-172159"/>
              <a:ext cx="1067052" cy="2116888"/>
              <a:chOff x="0" y="0"/>
              <a:chExt cx="555479" cy="532990"/>
            </a:xfrm>
          </p:grpSpPr>
          <p:sp>
            <p:nvSpPr>
              <p:cNvPr id="830" name="Google Shape;830;p42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42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32" name="Google Shape;832;p42"/>
          <p:cNvSpPr txBox="1"/>
          <p:nvPr/>
        </p:nvSpPr>
        <p:spPr>
          <a:xfrm>
            <a:off x="1019174" y="1265872"/>
            <a:ext cx="15273785" cy="1895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Etapa 3. Atuação das comissões locais, coleta de dados e redação [em andamento]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42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4" name="Google Shape;834;p42"/>
          <p:cNvPicPr preferRelativeResize="0"/>
          <p:nvPr/>
        </p:nvPicPr>
        <p:blipFill rotWithShape="1">
          <a:blip r:embed="rId4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/>
          <p:nvPr/>
        </p:nvSpPr>
        <p:spPr>
          <a:xfrm>
            <a:off x="0" y="1"/>
            <a:ext cx="19495311" cy="10450518"/>
          </a:xfrm>
          <a:custGeom>
            <a:rect b="b" l="l" r="r" t="t"/>
            <a:pathLst>
              <a:path extrusionOk="0" h="10556079" w="20307616">
                <a:moveTo>
                  <a:pt x="0" y="0"/>
                </a:moveTo>
                <a:lnTo>
                  <a:pt x="20307616" y="0"/>
                </a:lnTo>
                <a:lnTo>
                  <a:pt x="20307616" y="10556079"/>
                </a:lnTo>
                <a:lnTo>
                  <a:pt x="0" y="10556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-33442" l="-8873" r="-17441" t="-287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 rot="10800000">
            <a:off x="-86477" y="12"/>
            <a:ext cx="18696927" cy="10690600"/>
          </a:xfrm>
          <a:custGeom>
            <a:rect b="b" l="l" r="r" t="t"/>
            <a:pathLst>
              <a:path extrusionOk="0" h="2815168" w="4939743">
                <a:moveTo>
                  <a:pt x="0" y="0"/>
                </a:moveTo>
                <a:lnTo>
                  <a:pt x="4939743" y="0"/>
                </a:lnTo>
                <a:lnTo>
                  <a:pt x="4939743" y="2815168"/>
                </a:lnTo>
                <a:lnTo>
                  <a:pt x="0" y="2815168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20000">
                <a:srgbClr val="FFFFFF">
                  <a:alpha val="0"/>
                </a:srgbClr>
              </a:gs>
              <a:gs pos="40000">
                <a:srgbClr val="FFFFFF">
                  <a:alpha val="9803"/>
                </a:srgbClr>
              </a:gs>
              <a:gs pos="60000">
                <a:srgbClr val="FFFFFF">
                  <a:alpha val="30588"/>
                </a:srgbClr>
              </a:gs>
              <a:gs pos="80000">
                <a:srgbClr val="FFFFFF">
                  <a:alpha val="80000"/>
                </a:srgbClr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2"/>
          <p:cNvGrpSpPr/>
          <p:nvPr/>
        </p:nvGrpSpPr>
        <p:grpSpPr>
          <a:xfrm rot="5423593">
            <a:off x="15553369" y="7218564"/>
            <a:ext cx="2695147" cy="3822041"/>
            <a:chOff x="0" y="-9525"/>
            <a:chExt cx="848471" cy="542515"/>
          </a:xfrm>
        </p:grpSpPr>
        <p:sp>
          <p:nvSpPr>
            <p:cNvPr id="113" name="Google Shape;113;p2"/>
            <p:cNvSpPr/>
            <p:nvPr/>
          </p:nvSpPr>
          <p:spPr>
            <a:xfrm>
              <a:off x="0" y="0"/>
              <a:ext cx="848471" cy="532990"/>
            </a:xfrm>
            <a:custGeom>
              <a:rect b="b" l="l" r="r" t="t"/>
              <a:pathLst>
                <a:path extrusionOk="0" h="532990" w="848471">
                  <a:moveTo>
                    <a:pt x="10154" y="0"/>
                  </a:moveTo>
                  <a:lnTo>
                    <a:pt x="838317" y="0"/>
                  </a:lnTo>
                  <a:cubicBezTo>
                    <a:pt x="841010" y="0"/>
                    <a:pt x="843592" y="1070"/>
                    <a:pt x="845497" y="2974"/>
                  </a:cubicBezTo>
                  <a:cubicBezTo>
                    <a:pt x="847401" y="4878"/>
                    <a:pt x="848471" y="7461"/>
                    <a:pt x="848471" y="10154"/>
                  </a:cubicBezTo>
                  <a:lnTo>
                    <a:pt x="848471" y="522836"/>
                  </a:lnTo>
                  <a:cubicBezTo>
                    <a:pt x="848471" y="525529"/>
                    <a:pt x="847401" y="528112"/>
                    <a:pt x="845497" y="530016"/>
                  </a:cubicBezTo>
                  <a:cubicBezTo>
                    <a:pt x="843592" y="531920"/>
                    <a:pt x="841010" y="532990"/>
                    <a:pt x="838317" y="532990"/>
                  </a:cubicBezTo>
                  <a:lnTo>
                    <a:pt x="10154" y="532990"/>
                  </a:lnTo>
                  <a:cubicBezTo>
                    <a:pt x="7461" y="532990"/>
                    <a:pt x="4878" y="531920"/>
                    <a:pt x="2974" y="530016"/>
                  </a:cubicBezTo>
                  <a:cubicBezTo>
                    <a:pt x="1070" y="528112"/>
                    <a:pt x="0" y="525529"/>
                    <a:pt x="0" y="522836"/>
                  </a:cubicBezTo>
                  <a:lnTo>
                    <a:pt x="0" y="10154"/>
                  </a:lnTo>
                  <a:cubicBezTo>
                    <a:pt x="0" y="7461"/>
                    <a:pt x="1070" y="4878"/>
                    <a:pt x="2974" y="2974"/>
                  </a:cubicBezTo>
                  <a:cubicBezTo>
                    <a:pt x="4878" y="1070"/>
                    <a:pt x="7461" y="0"/>
                    <a:pt x="10154" y="0"/>
                  </a:cubicBezTo>
                  <a:close/>
                </a:path>
              </a:pathLst>
            </a:custGeom>
            <a:solidFill>
              <a:srgbClr val="012E40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0" y="-9525"/>
              <a:ext cx="848471" cy="542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7650" lIns="67650" spcFirstLastPara="1" rIns="67650" wrap="square" tIns="67650">
              <a:noAutofit/>
            </a:bodyPr>
            <a:lstStyle/>
            <a:p>
              <a:pPr indent="0" lvl="0" marL="0" marR="0" rtl="0" algn="ctr">
                <a:lnSpc>
                  <a:spcPct val="26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2"/>
          <p:cNvGrpSpPr/>
          <p:nvPr/>
        </p:nvGrpSpPr>
        <p:grpSpPr>
          <a:xfrm rot="5423614">
            <a:off x="11789327" y="7221644"/>
            <a:ext cx="2689350" cy="3822096"/>
            <a:chOff x="0" y="-9525"/>
            <a:chExt cx="847393" cy="542515"/>
          </a:xfrm>
        </p:grpSpPr>
        <p:sp>
          <p:nvSpPr>
            <p:cNvPr id="116" name="Google Shape;116;p2"/>
            <p:cNvSpPr/>
            <p:nvPr/>
          </p:nvSpPr>
          <p:spPr>
            <a:xfrm>
              <a:off x="0" y="0"/>
              <a:ext cx="847393" cy="532990"/>
            </a:xfrm>
            <a:custGeom>
              <a:rect b="b" l="l" r="r" t="t"/>
              <a:pathLst>
                <a:path extrusionOk="0" h="532990" w="847393">
                  <a:moveTo>
                    <a:pt x="10167" y="0"/>
                  </a:moveTo>
                  <a:lnTo>
                    <a:pt x="837226" y="0"/>
                  </a:lnTo>
                  <a:cubicBezTo>
                    <a:pt x="839922" y="0"/>
                    <a:pt x="842508" y="1071"/>
                    <a:pt x="844415" y="2978"/>
                  </a:cubicBezTo>
                  <a:cubicBezTo>
                    <a:pt x="846322" y="4885"/>
                    <a:pt x="847393" y="7471"/>
                    <a:pt x="847393" y="10167"/>
                  </a:cubicBezTo>
                  <a:lnTo>
                    <a:pt x="847393" y="522823"/>
                  </a:lnTo>
                  <a:cubicBezTo>
                    <a:pt x="847393" y="525520"/>
                    <a:pt x="846322" y="528106"/>
                    <a:pt x="844415" y="530012"/>
                  </a:cubicBezTo>
                  <a:cubicBezTo>
                    <a:pt x="842508" y="531919"/>
                    <a:pt x="839922" y="532990"/>
                    <a:pt x="837226" y="532990"/>
                  </a:cubicBezTo>
                  <a:lnTo>
                    <a:pt x="10167" y="532990"/>
                  </a:lnTo>
                  <a:cubicBezTo>
                    <a:pt x="7471" y="532990"/>
                    <a:pt x="4885" y="531919"/>
                    <a:pt x="2978" y="530012"/>
                  </a:cubicBezTo>
                  <a:cubicBezTo>
                    <a:pt x="1071" y="528106"/>
                    <a:pt x="0" y="525520"/>
                    <a:pt x="0" y="522823"/>
                  </a:cubicBezTo>
                  <a:lnTo>
                    <a:pt x="0" y="10167"/>
                  </a:lnTo>
                  <a:cubicBezTo>
                    <a:pt x="0" y="7471"/>
                    <a:pt x="1071" y="4885"/>
                    <a:pt x="2978" y="2978"/>
                  </a:cubicBezTo>
                  <a:cubicBezTo>
                    <a:pt x="4885" y="1071"/>
                    <a:pt x="7471" y="0"/>
                    <a:pt x="10167" y="0"/>
                  </a:cubicBezTo>
                  <a:close/>
                </a:path>
              </a:pathLst>
            </a:custGeom>
            <a:solidFill>
              <a:srgbClr val="025959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0" y="-9525"/>
              <a:ext cx="847393" cy="542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7650" lIns="67650" spcFirstLastPara="1" rIns="67650" wrap="square" tIns="67650">
              <a:noAutofit/>
            </a:bodyPr>
            <a:lstStyle/>
            <a:p>
              <a:pPr indent="0" lvl="0" marL="0" marR="0" rtl="0" algn="ctr">
                <a:lnSpc>
                  <a:spcPct val="26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5423613">
            <a:off x="4261826" y="7227610"/>
            <a:ext cx="2677238" cy="3822096"/>
            <a:chOff x="0" y="-9525"/>
            <a:chExt cx="855300" cy="542515"/>
          </a:xfrm>
        </p:grpSpPr>
        <p:sp>
          <p:nvSpPr>
            <p:cNvPr id="119" name="Google Shape;119;p2"/>
            <p:cNvSpPr/>
            <p:nvPr/>
          </p:nvSpPr>
          <p:spPr>
            <a:xfrm>
              <a:off x="0" y="0"/>
              <a:ext cx="855300" cy="532990"/>
            </a:xfrm>
            <a:custGeom>
              <a:rect b="b" l="l" r="r" t="t"/>
              <a:pathLst>
                <a:path extrusionOk="0" h="532990" w="855300">
                  <a:moveTo>
                    <a:pt x="10073" y="0"/>
                  </a:moveTo>
                  <a:lnTo>
                    <a:pt x="845227" y="0"/>
                  </a:lnTo>
                  <a:cubicBezTo>
                    <a:pt x="850791" y="0"/>
                    <a:pt x="855300" y="4510"/>
                    <a:pt x="855300" y="10073"/>
                  </a:cubicBezTo>
                  <a:lnTo>
                    <a:pt x="855300" y="522917"/>
                  </a:lnTo>
                  <a:cubicBezTo>
                    <a:pt x="855300" y="528480"/>
                    <a:pt x="850791" y="532990"/>
                    <a:pt x="845227" y="532990"/>
                  </a:cubicBezTo>
                  <a:lnTo>
                    <a:pt x="10073" y="532990"/>
                  </a:lnTo>
                  <a:cubicBezTo>
                    <a:pt x="4510" y="532990"/>
                    <a:pt x="0" y="528480"/>
                    <a:pt x="0" y="522917"/>
                  </a:cubicBezTo>
                  <a:lnTo>
                    <a:pt x="0" y="10073"/>
                  </a:lnTo>
                  <a:cubicBezTo>
                    <a:pt x="0" y="4510"/>
                    <a:pt x="4510" y="0"/>
                    <a:pt x="10073" y="0"/>
                  </a:cubicBezTo>
                  <a:close/>
                </a:path>
              </a:pathLst>
            </a:custGeom>
            <a:solidFill>
              <a:srgbClr val="20A37E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0" y="-9525"/>
              <a:ext cx="855300" cy="542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7650" lIns="67650" spcFirstLastPara="1" rIns="67650" wrap="square" tIns="67650">
              <a:noAutofit/>
            </a:bodyPr>
            <a:lstStyle/>
            <a:p>
              <a:pPr indent="0" lvl="0" marL="0" marR="0" rtl="0" algn="ctr">
                <a:lnSpc>
                  <a:spcPct val="26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2"/>
          <p:cNvGrpSpPr/>
          <p:nvPr/>
        </p:nvGrpSpPr>
        <p:grpSpPr>
          <a:xfrm rot="5423638">
            <a:off x="8015866" y="7234189"/>
            <a:ext cx="2702321" cy="3821987"/>
            <a:chOff x="0" y="-9525"/>
            <a:chExt cx="848459" cy="542515"/>
          </a:xfrm>
        </p:grpSpPr>
        <p:sp>
          <p:nvSpPr>
            <p:cNvPr id="122" name="Google Shape;122;p2"/>
            <p:cNvSpPr/>
            <p:nvPr/>
          </p:nvSpPr>
          <p:spPr>
            <a:xfrm>
              <a:off x="0" y="0"/>
              <a:ext cx="848459" cy="532990"/>
            </a:xfrm>
            <a:custGeom>
              <a:rect b="b" l="l" r="r" t="t"/>
              <a:pathLst>
                <a:path extrusionOk="0" h="532990" w="848459">
                  <a:moveTo>
                    <a:pt x="10154" y="0"/>
                  </a:moveTo>
                  <a:lnTo>
                    <a:pt x="838305" y="0"/>
                  </a:lnTo>
                  <a:cubicBezTo>
                    <a:pt x="843913" y="0"/>
                    <a:pt x="848459" y="4546"/>
                    <a:pt x="848459" y="10154"/>
                  </a:cubicBezTo>
                  <a:lnTo>
                    <a:pt x="848459" y="522836"/>
                  </a:lnTo>
                  <a:cubicBezTo>
                    <a:pt x="848459" y="525529"/>
                    <a:pt x="847390" y="528112"/>
                    <a:pt x="845485" y="530016"/>
                  </a:cubicBezTo>
                  <a:cubicBezTo>
                    <a:pt x="843581" y="531920"/>
                    <a:pt x="840998" y="532990"/>
                    <a:pt x="838305" y="532990"/>
                  </a:cubicBezTo>
                  <a:lnTo>
                    <a:pt x="10154" y="532990"/>
                  </a:lnTo>
                  <a:cubicBezTo>
                    <a:pt x="4546" y="532990"/>
                    <a:pt x="0" y="528444"/>
                    <a:pt x="0" y="522836"/>
                  </a:cubicBezTo>
                  <a:lnTo>
                    <a:pt x="0" y="10154"/>
                  </a:lnTo>
                  <a:cubicBezTo>
                    <a:pt x="0" y="4546"/>
                    <a:pt x="4546" y="0"/>
                    <a:pt x="10154" y="0"/>
                  </a:cubicBezTo>
                  <a:close/>
                </a:path>
              </a:pathLst>
            </a:custGeom>
            <a:solidFill>
              <a:srgbClr val="02735E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0" y="-9525"/>
              <a:ext cx="848459" cy="542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7650" lIns="67650" spcFirstLastPara="1" rIns="67650" wrap="square" tIns="67650">
              <a:noAutofit/>
            </a:bodyPr>
            <a:lstStyle/>
            <a:p>
              <a:pPr indent="0" lvl="0" marL="0" marR="0" rtl="0" algn="ctr">
                <a:lnSpc>
                  <a:spcPct val="26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5423493">
            <a:off x="498156" y="7230539"/>
            <a:ext cx="2671154" cy="3822204"/>
            <a:chOff x="0" y="-9525"/>
            <a:chExt cx="856998" cy="542515"/>
          </a:xfrm>
        </p:grpSpPr>
        <p:sp>
          <p:nvSpPr>
            <p:cNvPr id="125" name="Google Shape;125;p2"/>
            <p:cNvSpPr/>
            <p:nvPr/>
          </p:nvSpPr>
          <p:spPr>
            <a:xfrm>
              <a:off x="0" y="0"/>
              <a:ext cx="856998" cy="532990"/>
            </a:xfrm>
            <a:custGeom>
              <a:rect b="b" l="l" r="r" t="t"/>
              <a:pathLst>
                <a:path extrusionOk="0" h="532990" w="856998">
                  <a:moveTo>
                    <a:pt x="10053" y="0"/>
                  </a:moveTo>
                  <a:lnTo>
                    <a:pt x="846945" y="0"/>
                  </a:lnTo>
                  <a:cubicBezTo>
                    <a:pt x="852497" y="0"/>
                    <a:pt x="856998" y="4501"/>
                    <a:pt x="856998" y="10053"/>
                  </a:cubicBezTo>
                  <a:lnTo>
                    <a:pt x="856998" y="522937"/>
                  </a:lnTo>
                  <a:cubicBezTo>
                    <a:pt x="856998" y="528489"/>
                    <a:pt x="852497" y="532990"/>
                    <a:pt x="846945" y="532990"/>
                  </a:cubicBezTo>
                  <a:lnTo>
                    <a:pt x="10053" y="532990"/>
                  </a:lnTo>
                  <a:cubicBezTo>
                    <a:pt x="4501" y="532990"/>
                    <a:pt x="0" y="528489"/>
                    <a:pt x="0" y="522937"/>
                  </a:cubicBezTo>
                  <a:lnTo>
                    <a:pt x="0" y="10053"/>
                  </a:lnTo>
                  <a:cubicBezTo>
                    <a:pt x="0" y="4501"/>
                    <a:pt x="4501" y="0"/>
                    <a:pt x="10053" y="0"/>
                  </a:cubicBezTo>
                  <a:close/>
                </a:path>
              </a:pathLst>
            </a:custGeom>
            <a:solidFill>
              <a:srgbClr val="D0E85A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0" y="-9525"/>
              <a:ext cx="856998" cy="542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7650" lIns="67650" spcFirstLastPara="1" rIns="67650" wrap="square" tIns="67650">
              <a:noAutofit/>
            </a:bodyPr>
            <a:lstStyle/>
            <a:p>
              <a:pPr indent="0" lvl="0" marL="0" marR="0" rtl="0" algn="ctr">
                <a:lnSpc>
                  <a:spcPct val="26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2"/>
          <p:cNvSpPr/>
          <p:nvPr/>
        </p:nvSpPr>
        <p:spPr>
          <a:xfrm>
            <a:off x="1099141" y="8284545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1028700" y="914400"/>
            <a:ext cx="4095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b="1" i="0" lang="en-US" sz="6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1028699" y="2395934"/>
            <a:ext cx="18149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3390" lvl="1" marL="90678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b="0" i="0" lang="en-US" sz="4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Parte 1 – PDI [2026-2030]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3390" lvl="1" marL="90678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b="0" i="0" lang="en-US" sz="4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Parte 2 – Processo de elaboração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3390" lvl="1" marL="90678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b="0" i="0" lang="en-US" sz="4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Parte 3 – Conclusão e Q&amp;A</a:t>
            </a:r>
            <a:endParaRPr b="0" i="0" sz="4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6690" lvl="1" marL="90678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6690" lvl="1" marL="90678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3838374" y="88877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5">
            <a:alphaModFix/>
          </a:blip>
          <a:srcRect b="36325" l="0" r="0" t="28701"/>
          <a:stretch/>
        </p:blipFill>
        <p:spPr>
          <a:xfrm>
            <a:off x="3709450" y="8780700"/>
            <a:ext cx="5948899" cy="117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43"/>
          <p:cNvSpPr txBox="1"/>
          <p:nvPr/>
        </p:nvSpPr>
        <p:spPr>
          <a:xfrm>
            <a:off x="1097025" y="3447388"/>
            <a:ext cx="15685685" cy="603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Entregas das comissões locais prevista no Cronograma de Referência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43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1" name="Google Shape;841;p43"/>
          <p:cNvGrpSpPr/>
          <p:nvPr/>
        </p:nvGrpSpPr>
        <p:grpSpPr>
          <a:xfrm rot="-5400000">
            <a:off x="6554945" y="-5827060"/>
            <a:ext cx="60699" cy="13772219"/>
            <a:chOff x="0" y="-193461"/>
            <a:chExt cx="80932" cy="18362959"/>
          </a:xfrm>
        </p:grpSpPr>
        <p:grpSp>
          <p:nvGrpSpPr>
            <p:cNvPr id="842" name="Google Shape;842;p43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843" name="Google Shape;843;p4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43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5" name="Google Shape;845;p43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846" name="Google Shape;846;p4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43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8" name="Google Shape;848;p43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849" name="Google Shape;849;p4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43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1" name="Google Shape;851;p43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852" name="Google Shape;852;p4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43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43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855" name="Google Shape;855;p4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43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7" name="Google Shape;857;p43"/>
          <p:cNvGrpSpPr/>
          <p:nvPr/>
        </p:nvGrpSpPr>
        <p:grpSpPr>
          <a:xfrm>
            <a:off x="17185635" y="-206031"/>
            <a:ext cx="1803825" cy="10717551"/>
            <a:chOff x="17185635" y="-206031"/>
            <a:chExt cx="1803825" cy="10717551"/>
          </a:xfrm>
        </p:grpSpPr>
        <p:grpSp>
          <p:nvGrpSpPr>
            <p:cNvPr id="858" name="Google Shape;858;p43"/>
            <p:cNvGrpSpPr/>
            <p:nvPr/>
          </p:nvGrpSpPr>
          <p:grpSpPr>
            <a:xfrm rot="-10574742">
              <a:off x="17253596" y="8355569"/>
              <a:ext cx="1257247" cy="2117062"/>
              <a:chOff x="0" y="0"/>
              <a:chExt cx="555479" cy="532990"/>
            </a:xfrm>
          </p:grpSpPr>
          <p:sp>
            <p:nvSpPr>
              <p:cNvPr id="859" name="Google Shape;859;p4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43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1" name="Google Shape;861;p43"/>
            <p:cNvGrpSpPr/>
            <p:nvPr/>
          </p:nvGrpSpPr>
          <p:grpSpPr>
            <a:xfrm rot="-10540528">
              <a:off x="17447556" y="6221835"/>
              <a:ext cx="1076250" cy="2116361"/>
              <a:chOff x="0" y="0"/>
              <a:chExt cx="555479" cy="532990"/>
            </a:xfrm>
          </p:grpSpPr>
          <p:sp>
            <p:nvSpPr>
              <p:cNvPr id="862" name="Google Shape;862;p4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43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4" name="Google Shape;864;p43"/>
            <p:cNvGrpSpPr/>
            <p:nvPr/>
          </p:nvGrpSpPr>
          <p:grpSpPr>
            <a:xfrm rot="-10556020">
              <a:off x="17717613" y="1959277"/>
              <a:ext cx="1070047" cy="2116684"/>
              <a:chOff x="0" y="0"/>
              <a:chExt cx="555479" cy="532990"/>
            </a:xfrm>
          </p:grpSpPr>
          <p:sp>
            <p:nvSpPr>
              <p:cNvPr id="865" name="Google Shape;865;p4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43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7" name="Google Shape;867;p43"/>
            <p:cNvGrpSpPr/>
            <p:nvPr/>
          </p:nvGrpSpPr>
          <p:grpSpPr>
            <a:xfrm rot="-10568082">
              <a:off x="17557952" y="4088688"/>
              <a:ext cx="1066279" cy="2116914"/>
              <a:chOff x="0" y="0"/>
              <a:chExt cx="555479" cy="532990"/>
            </a:xfrm>
          </p:grpSpPr>
          <p:sp>
            <p:nvSpPr>
              <p:cNvPr id="868" name="Google Shape;868;p4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43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0" name="Google Shape;870;p43"/>
            <p:cNvGrpSpPr/>
            <p:nvPr/>
          </p:nvGrpSpPr>
          <p:grpSpPr>
            <a:xfrm rot="-10565739">
              <a:off x="17851575" y="-172159"/>
              <a:ext cx="1067052" cy="2116888"/>
              <a:chOff x="0" y="0"/>
              <a:chExt cx="555479" cy="532990"/>
            </a:xfrm>
          </p:grpSpPr>
          <p:sp>
            <p:nvSpPr>
              <p:cNvPr id="871" name="Google Shape;871;p4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43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73" name="Google Shape;873;p43"/>
          <p:cNvSpPr txBox="1"/>
          <p:nvPr/>
        </p:nvSpPr>
        <p:spPr>
          <a:xfrm>
            <a:off x="1019174" y="1265872"/>
            <a:ext cx="15273785" cy="1895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Etapa 3. Atuação das comissões locais, coleta de dados e redação [em andamento]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43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5" name="Google Shape;875;p43"/>
          <p:cNvPicPr preferRelativeResize="0"/>
          <p:nvPr/>
        </p:nvPicPr>
        <p:blipFill rotWithShape="1">
          <a:blip r:embed="rId4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76" name="Google Shape;876;p43"/>
          <p:cNvGraphicFramePr/>
          <p:nvPr/>
        </p:nvGraphicFramePr>
        <p:xfrm>
          <a:off x="1019173" y="45748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{CAB5E710-E231-403B-8679-D85BCDB36C05}</a:tableStyleId>
              </a:tblPr>
              <a:tblGrid>
                <a:gridCol w="3905225"/>
                <a:gridCol w="11630325"/>
              </a:tblGrid>
              <a:tr h="133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Período</a:t>
                      </a:r>
                      <a:endParaRPr sz="1400" u="none" cap="none" strike="noStrike"/>
                    </a:p>
                  </a:txBody>
                  <a:tcPr marT="12700" marB="12700" marR="19050" marL="190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Entrega</a:t>
                      </a:r>
                      <a:endParaRPr sz="1400" u="none" cap="none" strike="noStrike"/>
                    </a:p>
                  </a:txBody>
                  <a:tcPr marT="12700" marB="12700" marR="19050" marL="190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28/04/2025 a 02/05/2025</a:t>
                      </a:r>
                      <a:endParaRPr sz="1400" u="none" cap="none" strike="noStrike"/>
                    </a:p>
                  </a:txBody>
                  <a:tcPr marT="12700" marB="12700" marR="19050" marL="190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/>
                        <a:t>Entrega do capítulo "2 Oferta de vagas" para a Comissão Central.</a:t>
                      </a:r>
                      <a:endParaRPr sz="1400" u="none" cap="none" strike="noStrike"/>
                    </a:p>
                  </a:txBody>
                  <a:tcPr marT="12700" marB="12700" marR="19050" marL="190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02/06/2025 a 06/06/2025</a:t>
                      </a:r>
                      <a:endParaRPr sz="2400" u="none" cap="none" strike="noStrike"/>
                    </a:p>
                  </a:txBody>
                  <a:tcPr marT="12700" marB="12700" marR="19050" marL="190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Entrega do capítulo "3 Infraestrutura" para a Comissão Central.</a:t>
                      </a:r>
                      <a:endParaRPr sz="2400" u="none" cap="none" strike="noStrike"/>
                    </a:p>
                  </a:txBody>
                  <a:tcPr marT="12700" marB="12700" marR="19050" marL="190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23/06/2025 a 27/06/2025</a:t>
                      </a:r>
                      <a:endParaRPr sz="2400" u="none" cap="none" strike="noStrike"/>
                    </a:p>
                  </a:txBody>
                  <a:tcPr marT="12700" marB="12700" marR="19050" marL="190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Entrega do capítulo "4 Plano de ação" para a Comissão Central.</a:t>
                      </a:r>
                      <a:endParaRPr sz="2400" u="none" cap="none" strike="noStrike"/>
                    </a:p>
                  </a:txBody>
                  <a:tcPr marT="12700" marB="12700" marR="19050" marL="190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28/07/2025 a 01/08/2025</a:t>
                      </a:r>
                      <a:endParaRPr sz="2400" u="none" cap="none" strike="noStrike"/>
                    </a:p>
                  </a:txBody>
                  <a:tcPr marT="12700" marB="12700" marR="19050" marL="190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Aprovação pela comunidade e envio do relatório da comissão local finalizado para a Comissão Central.</a:t>
                      </a:r>
                      <a:endParaRPr sz="2400" u="none" cap="none" strike="noStrike"/>
                    </a:p>
                  </a:txBody>
                  <a:tcPr marT="12700" marB="12700" marR="19050" marL="190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4"/>
          <p:cNvSpPr txBox="1"/>
          <p:nvPr/>
        </p:nvSpPr>
        <p:spPr>
          <a:xfrm>
            <a:off x="1019174" y="2611912"/>
            <a:ext cx="15685685" cy="2757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Consulta pública do documento finalizado para contribuições finais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Envio do PDI para o Consup e tramitação.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DSPre organiza os relatórios das consultas públicas e devolutivas para as demandas.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44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3" name="Google Shape;883;p44"/>
          <p:cNvGrpSpPr/>
          <p:nvPr/>
        </p:nvGrpSpPr>
        <p:grpSpPr>
          <a:xfrm rot="-5400000">
            <a:off x="6554945" y="-5827060"/>
            <a:ext cx="60699" cy="13772219"/>
            <a:chOff x="0" y="-193461"/>
            <a:chExt cx="80932" cy="18362959"/>
          </a:xfrm>
        </p:grpSpPr>
        <p:grpSp>
          <p:nvGrpSpPr>
            <p:cNvPr id="884" name="Google Shape;884;p44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885" name="Google Shape;885;p44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44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7" name="Google Shape;887;p44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888" name="Google Shape;888;p44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44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0" name="Google Shape;890;p44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891" name="Google Shape;891;p44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44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3" name="Google Shape;893;p44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894" name="Google Shape;894;p44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44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6" name="Google Shape;896;p44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897" name="Google Shape;897;p44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44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9" name="Google Shape;899;p44"/>
          <p:cNvGrpSpPr/>
          <p:nvPr/>
        </p:nvGrpSpPr>
        <p:grpSpPr>
          <a:xfrm>
            <a:off x="17185635" y="-206031"/>
            <a:ext cx="1803825" cy="10717551"/>
            <a:chOff x="17185635" y="-206031"/>
            <a:chExt cx="1803825" cy="10717551"/>
          </a:xfrm>
        </p:grpSpPr>
        <p:grpSp>
          <p:nvGrpSpPr>
            <p:cNvPr id="900" name="Google Shape;900;p44"/>
            <p:cNvGrpSpPr/>
            <p:nvPr/>
          </p:nvGrpSpPr>
          <p:grpSpPr>
            <a:xfrm rot="-10574742">
              <a:off x="17253596" y="8355569"/>
              <a:ext cx="1257247" cy="2117062"/>
              <a:chOff x="0" y="0"/>
              <a:chExt cx="555479" cy="532990"/>
            </a:xfrm>
          </p:grpSpPr>
          <p:sp>
            <p:nvSpPr>
              <p:cNvPr id="901" name="Google Shape;901;p44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44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3" name="Google Shape;903;p44"/>
            <p:cNvGrpSpPr/>
            <p:nvPr/>
          </p:nvGrpSpPr>
          <p:grpSpPr>
            <a:xfrm rot="-10540528">
              <a:off x="17447556" y="6221835"/>
              <a:ext cx="1076250" cy="2116361"/>
              <a:chOff x="0" y="0"/>
              <a:chExt cx="555479" cy="532990"/>
            </a:xfrm>
          </p:grpSpPr>
          <p:sp>
            <p:nvSpPr>
              <p:cNvPr id="904" name="Google Shape;904;p44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44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6" name="Google Shape;906;p44"/>
            <p:cNvGrpSpPr/>
            <p:nvPr/>
          </p:nvGrpSpPr>
          <p:grpSpPr>
            <a:xfrm rot="-10556020">
              <a:off x="17717613" y="1959277"/>
              <a:ext cx="1070047" cy="2116684"/>
              <a:chOff x="0" y="0"/>
              <a:chExt cx="555479" cy="532990"/>
            </a:xfrm>
          </p:grpSpPr>
          <p:sp>
            <p:nvSpPr>
              <p:cNvPr id="907" name="Google Shape;907;p44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44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9" name="Google Shape;909;p44"/>
            <p:cNvGrpSpPr/>
            <p:nvPr/>
          </p:nvGrpSpPr>
          <p:grpSpPr>
            <a:xfrm rot="-10568082">
              <a:off x="17557952" y="4088688"/>
              <a:ext cx="1066279" cy="2116914"/>
              <a:chOff x="0" y="0"/>
              <a:chExt cx="555479" cy="532990"/>
            </a:xfrm>
          </p:grpSpPr>
          <p:sp>
            <p:nvSpPr>
              <p:cNvPr id="910" name="Google Shape;910;p44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44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2" name="Google Shape;912;p44"/>
            <p:cNvGrpSpPr/>
            <p:nvPr/>
          </p:nvGrpSpPr>
          <p:grpSpPr>
            <a:xfrm rot="-10565739">
              <a:off x="17851575" y="-172159"/>
              <a:ext cx="1067052" cy="2116888"/>
              <a:chOff x="0" y="0"/>
              <a:chExt cx="555479" cy="532990"/>
            </a:xfrm>
          </p:grpSpPr>
          <p:sp>
            <p:nvSpPr>
              <p:cNvPr id="913" name="Google Shape;913;p44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44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5" name="Google Shape;915;p44"/>
          <p:cNvSpPr txBox="1"/>
          <p:nvPr/>
        </p:nvSpPr>
        <p:spPr>
          <a:xfrm>
            <a:off x="1019174" y="1265872"/>
            <a:ext cx="15273785" cy="9479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Etapa 4. Tramitação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4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7" name="Google Shape;917;p44"/>
          <p:cNvPicPr preferRelativeResize="0"/>
          <p:nvPr/>
        </p:nvPicPr>
        <p:blipFill rotWithShape="1">
          <a:blip r:embed="rId4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19"/>
          <p:cNvGrpSpPr/>
          <p:nvPr/>
        </p:nvGrpSpPr>
        <p:grpSpPr>
          <a:xfrm rot="10522561">
            <a:off x="-211843" y="9154131"/>
            <a:ext cx="19668313" cy="1900432"/>
            <a:chOff x="0" y="0"/>
            <a:chExt cx="5400484" cy="532990"/>
          </a:xfrm>
        </p:grpSpPr>
        <p:sp>
          <p:nvSpPr>
            <p:cNvPr id="923" name="Google Shape;923;p19"/>
            <p:cNvSpPr/>
            <p:nvPr/>
          </p:nvSpPr>
          <p:spPr>
            <a:xfrm>
              <a:off x="0" y="0"/>
              <a:ext cx="5400484" cy="532990"/>
            </a:xfrm>
            <a:custGeom>
              <a:rect b="b" l="l" r="r" t="t"/>
              <a:pathLst>
                <a:path extrusionOk="0" h="532990" w="5400484">
                  <a:moveTo>
                    <a:pt x="2888" y="0"/>
                  </a:moveTo>
                  <a:lnTo>
                    <a:pt x="5397597" y="0"/>
                  </a:lnTo>
                  <a:cubicBezTo>
                    <a:pt x="5399191" y="0"/>
                    <a:pt x="5400484" y="1293"/>
                    <a:pt x="5400484" y="2888"/>
                  </a:cubicBezTo>
                  <a:lnTo>
                    <a:pt x="5400484" y="530103"/>
                  </a:lnTo>
                  <a:cubicBezTo>
                    <a:pt x="5400484" y="530869"/>
                    <a:pt x="5400180" y="531603"/>
                    <a:pt x="5399639" y="532145"/>
                  </a:cubicBezTo>
                  <a:cubicBezTo>
                    <a:pt x="5399097" y="532686"/>
                    <a:pt x="5398362" y="532990"/>
                    <a:pt x="5397597" y="532990"/>
                  </a:cubicBezTo>
                  <a:lnTo>
                    <a:pt x="2888" y="532990"/>
                  </a:lnTo>
                  <a:cubicBezTo>
                    <a:pt x="2122" y="532990"/>
                    <a:pt x="1387" y="532686"/>
                    <a:pt x="846" y="532145"/>
                  </a:cubicBezTo>
                  <a:cubicBezTo>
                    <a:pt x="304" y="531603"/>
                    <a:pt x="0" y="530869"/>
                    <a:pt x="0" y="530103"/>
                  </a:cubicBezTo>
                  <a:lnTo>
                    <a:pt x="0" y="2888"/>
                  </a:lnTo>
                  <a:cubicBezTo>
                    <a:pt x="0" y="2122"/>
                    <a:pt x="304" y="1387"/>
                    <a:pt x="846" y="846"/>
                  </a:cubicBezTo>
                  <a:cubicBezTo>
                    <a:pt x="1387" y="304"/>
                    <a:pt x="2122" y="0"/>
                    <a:pt x="2888" y="0"/>
                  </a:cubicBezTo>
                  <a:close/>
                </a:path>
              </a:pathLst>
            </a:custGeom>
            <a:solidFill>
              <a:srgbClr val="012E40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9"/>
            <p:cNvSpPr txBox="1"/>
            <p:nvPr/>
          </p:nvSpPr>
          <p:spPr>
            <a:xfrm>
              <a:off x="0" y="0"/>
              <a:ext cx="5400484" cy="53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475" lIns="40475" spcFirstLastPara="1" rIns="40475" wrap="square" tIns="40475">
              <a:noAutofit/>
            </a:bodyPr>
            <a:lstStyle/>
            <a:p>
              <a:pPr indent="0" lvl="0" marL="0" marR="0" rtl="0" algn="ctr">
                <a:lnSpc>
                  <a:spcPct val="31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19"/>
          <p:cNvGrpSpPr/>
          <p:nvPr/>
        </p:nvGrpSpPr>
        <p:grpSpPr>
          <a:xfrm rot="10521401">
            <a:off x="-413693" y="7015467"/>
            <a:ext cx="19668893" cy="2116784"/>
            <a:chOff x="0" y="0"/>
            <a:chExt cx="5496184" cy="532990"/>
          </a:xfrm>
        </p:grpSpPr>
        <p:sp>
          <p:nvSpPr>
            <p:cNvPr id="926" name="Google Shape;926;p19"/>
            <p:cNvSpPr/>
            <p:nvPr/>
          </p:nvSpPr>
          <p:spPr>
            <a:xfrm>
              <a:off x="0" y="0"/>
              <a:ext cx="5496184" cy="532990"/>
            </a:xfrm>
            <a:custGeom>
              <a:rect b="b" l="l" r="r" t="t"/>
              <a:pathLst>
                <a:path extrusionOk="0" h="532990" w="5496184">
                  <a:moveTo>
                    <a:pt x="2837" y="0"/>
                  </a:moveTo>
                  <a:lnTo>
                    <a:pt x="5493346" y="0"/>
                  </a:lnTo>
                  <a:cubicBezTo>
                    <a:pt x="5494099" y="0"/>
                    <a:pt x="5494821" y="299"/>
                    <a:pt x="5495353" y="831"/>
                  </a:cubicBezTo>
                  <a:cubicBezTo>
                    <a:pt x="5495885" y="1363"/>
                    <a:pt x="5496184" y="2085"/>
                    <a:pt x="5496184" y="2837"/>
                  </a:cubicBezTo>
                  <a:lnTo>
                    <a:pt x="5496184" y="530153"/>
                  </a:lnTo>
                  <a:cubicBezTo>
                    <a:pt x="5496184" y="530905"/>
                    <a:pt x="5495885" y="531627"/>
                    <a:pt x="5495353" y="532159"/>
                  </a:cubicBezTo>
                  <a:cubicBezTo>
                    <a:pt x="5494821" y="532691"/>
                    <a:pt x="5494099" y="532990"/>
                    <a:pt x="5493346" y="532990"/>
                  </a:cubicBezTo>
                  <a:lnTo>
                    <a:pt x="2837" y="532990"/>
                  </a:lnTo>
                  <a:cubicBezTo>
                    <a:pt x="2085" y="532990"/>
                    <a:pt x="1363" y="532691"/>
                    <a:pt x="831" y="532159"/>
                  </a:cubicBezTo>
                  <a:cubicBezTo>
                    <a:pt x="299" y="531627"/>
                    <a:pt x="0" y="530905"/>
                    <a:pt x="0" y="530153"/>
                  </a:cubicBezTo>
                  <a:lnTo>
                    <a:pt x="0" y="2837"/>
                  </a:lnTo>
                  <a:cubicBezTo>
                    <a:pt x="0" y="2085"/>
                    <a:pt x="299" y="1363"/>
                    <a:pt x="831" y="831"/>
                  </a:cubicBezTo>
                  <a:cubicBezTo>
                    <a:pt x="1363" y="299"/>
                    <a:pt x="2085" y="0"/>
                    <a:pt x="2837" y="0"/>
                  </a:cubicBezTo>
                  <a:close/>
                </a:path>
              </a:pathLst>
            </a:custGeom>
            <a:solidFill>
              <a:srgbClr val="025959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9"/>
            <p:cNvSpPr txBox="1"/>
            <p:nvPr/>
          </p:nvSpPr>
          <p:spPr>
            <a:xfrm>
              <a:off x="0" y="0"/>
              <a:ext cx="5496184" cy="53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475" lIns="40475" spcFirstLastPara="1" rIns="40475" wrap="square" tIns="40475">
              <a:noAutofit/>
            </a:bodyPr>
            <a:lstStyle/>
            <a:p>
              <a:pPr indent="0" lvl="0" marL="0" marR="0" rtl="0" algn="ctr">
                <a:lnSpc>
                  <a:spcPct val="31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8" name="Google Shape;928;p19"/>
          <p:cNvGrpSpPr/>
          <p:nvPr/>
        </p:nvGrpSpPr>
        <p:grpSpPr>
          <a:xfrm rot="10521000">
            <a:off x="-419372" y="2749108"/>
            <a:ext cx="19241009" cy="2116766"/>
            <a:chOff x="0" y="0"/>
            <a:chExt cx="5944539" cy="532990"/>
          </a:xfrm>
        </p:grpSpPr>
        <p:sp>
          <p:nvSpPr>
            <p:cNvPr id="929" name="Google Shape;929;p19"/>
            <p:cNvSpPr/>
            <p:nvPr/>
          </p:nvSpPr>
          <p:spPr>
            <a:xfrm>
              <a:off x="0" y="0"/>
              <a:ext cx="5944539" cy="532990"/>
            </a:xfrm>
            <a:custGeom>
              <a:rect b="b" l="l" r="r" t="t"/>
              <a:pathLst>
                <a:path extrusionOk="0" h="532990" w="5944539">
                  <a:moveTo>
                    <a:pt x="2623" y="0"/>
                  </a:moveTo>
                  <a:lnTo>
                    <a:pt x="5941915" y="0"/>
                  </a:lnTo>
                  <a:cubicBezTo>
                    <a:pt x="5942611" y="0"/>
                    <a:pt x="5943278" y="276"/>
                    <a:pt x="5943771" y="768"/>
                  </a:cubicBezTo>
                  <a:cubicBezTo>
                    <a:pt x="5944262" y="1260"/>
                    <a:pt x="5944539" y="1928"/>
                    <a:pt x="5944539" y="2623"/>
                  </a:cubicBezTo>
                  <a:lnTo>
                    <a:pt x="5944539" y="530367"/>
                  </a:lnTo>
                  <a:cubicBezTo>
                    <a:pt x="5944539" y="531063"/>
                    <a:pt x="5944262" y="531730"/>
                    <a:pt x="5943771" y="532222"/>
                  </a:cubicBezTo>
                  <a:cubicBezTo>
                    <a:pt x="5943278" y="532714"/>
                    <a:pt x="5942611" y="532990"/>
                    <a:pt x="5941915" y="532990"/>
                  </a:cubicBezTo>
                  <a:lnTo>
                    <a:pt x="2623" y="532990"/>
                  </a:lnTo>
                  <a:cubicBezTo>
                    <a:pt x="1928" y="532990"/>
                    <a:pt x="1260" y="532714"/>
                    <a:pt x="768" y="532222"/>
                  </a:cubicBezTo>
                  <a:cubicBezTo>
                    <a:pt x="276" y="531730"/>
                    <a:pt x="0" y="531063"/>
                    <a:pt x="0" y="530367"/>
                  </a:cubicBezTo>
                  <a:lnTo>
                    <a:pt x="0" y="2623"/>
                  </a:lnTo>
                  <a:cubicBezTo>
                    <a:pt x="0" y="1928"/>
                    <a:pt x="276" y="1260"/>
                    <a:pt x="768" y="768"/>
                  </a:cubicBezTo>
                  <a:cubicBezTo>
                    <a:pt x="1260" y="276"/>
                    <a:pt x="1928" y="0"/>
                    <a:pt x="2623" y="0"/>
                  </a:cubicBezTo>
                  <a:close/>
                </a:path>
              </a:pathLst>
            </a:custGeom>
            <a:solidFill>
              <a:srgbClr val="20A37E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 txBox="1"/>
            <p:nvPr/>
          </p:nvSpPr>
          <p:spPr>
            <a:xfrm>
              <a:off x="0" y="0"/>
              <a:ext cx="5944539" cy="53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475" lIns="40475" spcFirstLastPara="1" rIns="40475" wrap="square" tIns="40475">
              <a:noAutofit/>
            </a:bodyPr>
            <a:lstStyle/>
            <a:p>
              <a:pPr indent="0" lvl="0" marL="0" marR="0" rtl="0" algn="ctr">
                <a:lnSpc>
                  <a:spcPct val="31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19"/>
          <p:cNvGrpSpPr/>
          <p:nvPr/>
        </p:nvGrpSpPr>
        <p:grpSpPr>
          <a:xfrm rot="10522451">
            <a:off x="-412569" y="4879368"/>
            <a:ext cx="19439634" cy="2116827"/>
            <a:chOff x="0" y="0"/>
            <a:chExt cx="5327114" cy="532990"/>
          </a:xfrm>
        </p:grpSpPr>
        <p:sp>
          <p:nvSpPr>
            <p:cNvPr id="932" name="Google Shape;932;p19"/>
            <p:cNvSpPr/>
            <p:nvPr/>
          </p:nvSpPr>
          <p:spPr>
            <a:xfrm>
              <a:off x="0" y="0"/>
              <a:ext cx="5327114" cy="532990"/>
            </a:xfrm>
            <a:custGeom>
              <a:rect b="b" l="l" r="r" t="t"/>
              <a:pathLst>
                <a:path extrusionOk="0" h="532990" w="5327114">
                  <a:moveTo>
                    <a:pt x="2927" y="0"/>
                  </a:moveTo>
                  <a:lnTo>
                    <a:pt x="5324187" y="0"/>
                  </a:lnTo>
                  <a:cubicBezTo>
                    <a:pt x="5324963" y="0"/>
                    <a:pt x="5325708" y="308"/>
                    <a:pt x="5326257" y="857"/>
                  </a:cubicBezTo>
                  <a:cubicBezTo>
                    <a:pt x="5326806" y="1406"/>
                    <a:pt x="5327114" y="2151"/>
                    <a:pt x="5327114" y="2927"/>
                  </a:cubicBezTo>
                  <a:lnTo>
                    <a:pt x="5327114" y="530063"/>
                  </a:lnTo>
                  <a:cubicBezTo>
                    <a:pt x="5327114" y="530839"/>
                    <a:pt x="5326806" y="531584"/>
                    <a:pt x="5326257" y="532133"/>
                  </a:cubicBezTo>
                  <a:cubicBezTo>
                    <a:pt x="5325708" y="532682"/>
                    <a:pt x="5324963" y="532990"/>
                    <a:pt x="5324187" y="532990"/>
                  </a:cubicBezTo>
                  <a:lnTo>
                    <a:pt x="2927" y="532990"/>
                  </a:lnTo>
                  <a:cubicBezTo>
                    <a:pt x="2151" y="532990"/>
                    <a:pt x="1406" y="532682"/>
                    <a:pt x="857" y="532133"/>
                  </a:cubicBezTo>
                  <a:cubicBezTo>
                    <a:pt x="308" y="531584"/>
                    <a:pt x="0" y="530839"/>
                    <a:pt x="0" y="530063"/>
                  </a:cubicBezTo>
                  <a:lnTo>
                    <a:pt x="0" y="2927"/>
                  </a:lnTo>
                  <a:cubicBezTo>
                    <a:pt x="0" y="2151"/>
                    <a:pt x="308" y="1406"/>
                    <a:pt x="857" y="857"/>
                  </a:cubicBezTo>
                  <a:cubicBezTo>
                    <a:pt x="1406" y="308"/>
                    <a:pt x="2151" y="0"/>
                    <a:pt x="2927" y="0"/>
                  </a:cubicBezTo>
                  <a:close/>
                </a:path>
              </a:pathLst>
            </a:custGeom>
            <a:solidFill>
              <a:srgbClr val="02735E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9"/>
            <p:cNvSpPr txBox="1"/>
            <p:nvPr/>
          </p:nvSpPr>
          <p:spPr>
            <a:xfrm>
              <a:off x="0" y="0"/>
              <a:ext cx="5327114" cy="53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475" lIns="40475" spcFirstLastPara="1" rIns="40475" wrap="square" tIns="40475">
              <a:noAutofit/>
            </a:bodyPr>
            <a:lstStyle/>
            <a:p>
              <a:pPr indent="0" lvl="0" marL="0" marR="0" rtl="0" algn="ctr">
                <a:lnSpc>
                  <a:spcPct val="31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4" name="Google Shape;934;p19"/>
          <p:cNvGrpSpPr/>
          <p:nvPr/>
        </p:nvGrpSpPr>
        <p:grpSpPr>
          <a:xfrm rot="10521561">
            <a:off x="-569757" y="620922"/>
            <a:ext cx="19160162" cy="2116784"/>
            <a:chOff x="0" y="0"/>
            <a:chExt cx="5596293" cy="532990"/>
          </a:xfrm>
        </p:grpSpPr>
        <p:sp>
          <p:nvSpPr>
            <p:cNvPr id="935" name="Google Shape;935;p19"/>
            <p:cNvSpPr/>
            <p:nvPr/>
          </p:nvSpPr>
          <p:spPr>
            <a:xfrm>
              <a:off x="0" y="0"/>
              <a:ext cx="5596293" cy="532990"/>
            </a:xfrm>
            <a:custGeom>
              <a:rect b="b" l="l" r="r" t="t"/>
              <a:pathLst>
                <a:path extrusionOk="0" h="532990" w="5596293">
                  <a:moveTo>
                    <a:pt x="2787" y="0"/>
                  </a:moveTo>
                  <a:lnTo>
                    <a:pt x="5593506" y="0"/>
                  </a:lnTo>
                  <a:cubicBezTo>
                    <a:pt x="5595045" y="0"/>
                    <a:pt x="5596293" y="1248"/>
                    <a:pt x="5596293" y="2787"/>
                  </a:cubicBezTo>
                  <a:lnTo>
                    <a:pt x="5596293" y="530204"/>
                  </a:lnTo>
                  <a:cubicBezTo>
                    <a:pt x="5596293" y="530943"/>
                    <a:pt x="5595999" y="531652"/>
                    <a:pt x="5595476" y="532174"/>
                  </a:cubicBezTo>
                  <a:cubicBezTo>
                    <a:pt x="5594954" y="532697"/>
                    <a:pt x="5594245" y="532990"/>
                    <a:pt x="5593506" y="532990"/>
                  </a:cubicBezTo>
                  <a:lnTo>
                    <a:pt x="2787" y="532990"/>
                  </a:lnTo>
                  <a:cubicBezTo>
                    <a:pt x="1248" y="532990"/>
                    <a:pt x="0" y="531743"/>
                    <a:pt x="0" y="530204"/>
                  </a:cubicBezTo>
                  <a:lnTo>
                    <a:pt x="0" y="2787"/>
                  </a:lnTo>
                  <a:cubicBezTo>
                    <a:pt x="0" y="1248"/>
                    <a:pt x="1248" y="0"/>
                    <a:pt x="2787" y="0"/>
                  </a:cubicBezTo>
                  <a:close/>
                </a:path>
              </a:pathLst>
            </a:custGeom>
            <a:solidFill>
              <a:srgbClr val="D0E85A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9"/>
            <p:cNvSpPr txBox="1"/>
            <p:nvPr/>
          </p:nvSpPr>
          <p:spPr>
            <a:xfrm>
              <a:off x="0" y="0"/>
              <a:ext cx="5596293" cy="53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475" lIns="40475" spcFirstLastPara="1" rIns="40475" wrap="square" tIns="40475">
              <a:noAutofit/>
            </a:bodyPr>
            <a:lstStyle/>
            <a:p>
              <a:pPr indent="0" lvl="0" marL="0" marR="0" rtl="0" algn="ctr">
                <a:lnSpc>
                  <a:spcPct val="31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7" name="Google Shape;937;p19"/>
          <p:cNvSpPr/>
          <p:nvPr/>
        </p:nvSpPr>
        <p:spPr>
          <a:xfrm>
            <a:off x="16454885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8" name="Google Shape;938;p19"/>
          <p:cNvGrpSpPr/>
          <p:nvPr/>
        </p:nvGrpSpPr>
        <p:grpSpPr>
          <a:xfrm rot="-5400000">
            <a:off x="9041103" y="2341841"/>
            <a:ext cx="60699" cy="13772219"/>
            <a:chOff x="0" y="-193461"/>
            <a:chExt cx="80932" cy="18362959"/>
          </a:xfrm>
        </p:grpSpPr>
        <p:grpSp>
          <p:nvGrpSpPr>
            <p:cNvPr id="939" name="Google Shape;939;p19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940" name="Google Shape;940;p1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19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2" name="Google Shape;942;p19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943" name="Google Shape;943;p1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9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5" name="Google Shape;945;p19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946" name="Google Shape;946;p1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19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8" name="Google Shape;948;p19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949" name="Google Shape;949;p1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19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1" name="Google Shape;951;p19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952" name="Google Shape;952;p1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19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4" name="Google Shape;954;p19"/>
          <p:cNvGrpSpPr/>
          <p:nvPr/>
        </p:nvGrpSpPr>
        <p:grpSpPr>
          <a:xfrm>
            <a:off x="-89225" y="2147038"/>
            <a:ext cx="17653444" cy="7430116"/>
            <a:chOff x="0" y="-28575"/>
            <a:chExt cx="4649436" cy="1956890"/>
          </a:xfrm>
        </p:grpSpPr>
        <p:sp>
          <p:nvSpPr>
            <p:cNvPr id="955" name="Google Shape;955;p19"/>
            <p:cNvSpPr/>
            <p:nvPr/>
          </p:nvSpPr>
          <p:spPr>
            <a:xfrm>
              <a:off x="0" y="0"/>
              <a:ext cx="4649436" cy="1928315"/>
            </a:xfrm>
            <a:custGeom>
              <a:rect b="b" l="l" r="r" t="t"/>
              <a:pathLst>
                <a:path extrusionOk="0" h="1928315" w="4649436">
                  <a:moveTo>
                    <a:pt x="22366" y="0"/>
                  </a:moveTo>
                  <a:lnTo>
                    <a:pt x="4627070" y="0"/>
                  </a:lnTo>
                  <a:cubicBezTo>
                    <a:pt x="4633001" y="0"/>
                    <a:pt x="4638690" y="2356"/>
                    <a:pt x="4642885" y="6551"/>
                  </a:cubicBezTo>
                  <a:cubicBezTo>
                    <a:pt x="4647079" y="10745"/>
                    <a:pt x="4649436" y="16434"/>
                    <a:pt x="4649436" y="22366"/>
                  </a:cubicBezTo>
                  <a:lnTo>
                    <a:pt x="4649436" y="1905949"/>
                  </a:lnTo>
                  <a:cubicBezTo>
                    <a:pt x="4649436" y="1918301"/>
                    <a:pt x="4639422" y="1928315"/>
                    <a:pt x="4627070" y="1928315"/>
                  </a:cubicBezTo>
                  <a:lnTo>
                    <a:pt x="22366" y="1928315"/>
                  </a:lnTo>
                  <a:cubicBezTo>
                    <a:pt x="10014" y="1928315"/>
                    <a:pt x="0" y="1918301"/>
                    <a:pt x="0" y="1905949"/>
                  </a:cubicBezTo>
                  <a:lnTo>
                    <a:pt x="0" y="22366"/>
                  </a:lnTo>
                  <a:cubicBezTo>
                    <a:pt x="0" y="10014"/>
                    <a:pt x="10014" y="0"/>
                    <a:pt x="22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9"/>
            <p:cNvSpPr txBox="1"/>
            <p:nvPr/>
          </p:nvSpPr>
          <p:spPr>
            <a:xfrm>
              <a:off x="0" y="-28575"/>
              <a:ext cx="4649436" cy="1956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7" name="Google Shape;957;p19"/>
          <p:cNvSpPr txBox="1"/>
          <p:nvPr/>
        </p:nvSpPr>
        <p:spPr>
          <a:xfrm>
            <a:off x="1078613" y="2958172"/>
            <a:ext cx="156534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Comissão Central está disponível para auxiliar os campi e as comissões centrais a superar os desafios durante a elaboração do PDI [2026-2030]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Quais os próximos passos após nossa reunião?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Comissões locais darem a largada nos campi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Comissão central apoiar as comissões locais, sistematizar e redigir o novo PDI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19"/>
          <p:cNvSpPr txBox="1"/>
          <p:nvPr/>
        </p:nvSpPr>
        <p:spPr>
          <a:xfrm>
            <a:off x="1372904" y="1259956"/>
            <a:ext cx="11878291" cy="1120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Parte 3 – Conclusão e Q&amp;A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9" name="Google Shape;959;p19"/>
          <p:cNvPicPr preferRelativeResize="0"/>
          <p:nvPr/>
        </p:nvPicPr>
        <p:blipFill rotWithShape="1">
          <a:blip r:embed="rId4">
            <a:alphaModFix/>
          </a:blip>
          <a:srcRect b="38398" l="0" r="0" t="27771"/>
          <a:stretch/>
        </p:blipFill>
        <p:spPr>
          <a:xfrm>
            <a:off x="895350" y="0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20"/>
          <p:cNvSpPr/>
          <p:nvPr/>
        </p:nvSpPr>
        <p:spPr>
          <a:xfrm>
            <a:off x="8087326" y="1195172"/>
            <a:ext cx="2113348" cy="2178226"/>
          </a:xfrm>
          <a:custGeom>
            <a:rect b="b" l="l" r="r" t="t"/>
            <a:pathLst>
              <a:path extrusionOk="0" h="2178226" w="2113348">
                <a:moveTo>
                  <a:pt x="0" y="0"/>
                </a:moveTo>
                <a:lnTo>
                  <a:pt x="2113348" y="0"/>
                </a:lnTo>
                <a:lnTo>
                  <a:pt x="2113348" y="2178227"/>
                </a:lnTo>
                <a:lnTo>
                  <a:pt x="0" y="2178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0"/>
          <p:cNvSpPr txBox="1"/>
          <p:nvPr/>
        </p:nvSpPr>
        <p:spPr>
          <a:xfrm>
            <a:off x="1028700" y="722222"/>
            <a:ext cx="7739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6" name="Google Shape;966;p20"/>
          <p:cNvGrpSpPr/>
          <p:nvPr/>
        </p:nvGrpSpPr>
        <p:grpSpPr>
          <a:xfrm>
            <a:off x="-584500" y="-1614337"/>
            <a:ext cx="20456437" cy="13446881"/>
            <a:chOff x="-584500" y="-1614337"/>
            <a:chExt cx="20456437" cy="13446881"/>
          </a:xfrm>
        </p:grpSpPr>
        <p:sp>
          <p:nvSpPr>
            <p:cNvPr id="967" name="Google Shape;967;p20"/>
            <p:cNvSpPr/>
            <p:nvPr/>
          </p:nvSpPr>
          <p:spPr>
            <a:xfrm>
              <a:off x="0" y="0"/>
              <a:ext cx="18288000" cy="10287000"/>
            </a:xfrm>
            <a:custGeom>
              <a:rect b="b" l="l" r="r" t="t"/>
              <a:pathLst>
                <a:path extrusionOk="0" h="10287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0000"/>
              </a:blip>
              <a:stretch>
                <a:fillRect b="-102698" l="0" r="-12837" t="-6209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8" name="Google Shape;968;p20"/>
            <p:cNvGrpSpPr/>
            <p:nvPr/>
          </p:nvGrpSpPr>
          <p:grpSpPr>
            <a:xfrm rot="10522077">
              <a:off x="-205907" y="8669801"/>
              <a:ext cx="20015301" cy="2358412"/>
              <a:chOff x="0" y="0"/>
              <a:chExt cx="5400484" cy="532990"/>
            </a:xfrm>
          </p:grpSpPr>
          <p:sp>
            <p:nvSpPr>
              <p:cNvPr id="969" name="Google Shape;969;p20"/>
              <p:cNvSpPr/>
              <p:nvPr/>
            </p:nvSpPr>
            <p:spPr>
              <a:xfrm>
                <a:off x="0" y="0"/>
                <a:ext cx="5400484" cy="532990"/>
              </a:xfrm>
              <a:custGeom>
                <a:rect b="b" l="l" r="r" t="t"/>
                <a:pathLst>
                  <a:path extrusionOk="0" h="532990" w="5400484">
                    <a:moveTo>
                      <a:pt x="2592" y="0"/>
                    </a:moveTo>
                    <a:lnTo>
                      <a:pt x="5397893" y="0"/>
                    </a:lnTo>
                    <a:cubicBezTo>
                      <a:pt x="5399324" y="0"/>
                      <a:pt x="5400484" y="1160"/>
                      <a:pt x="5400484" y="2592"/>
                    </a:cubicBezTo>
                    <a:lnTo>
                      <a:pt x="5400484" y="530398"/>
                    </a:lnTo>
                    <a:cubicBezTo>
                      <a:pt x="5400484" y="531086"/>
                      <a:pt x="5400211" y="531745"/>
                      <a:pt x="5399725" y="532231"/>
                    </a:cubicBezTo>
                    <a:cubicBezTo>
                      <a:pt x="5399239" y="532717"/>
                      <a:pt x="5398580" y="532990"/>
                      <a:pt x="5397893" y="532990"/>
                    </a:cubicBezTo>
                    <a:lnTo>
                      <a:pt x="2592" y="532990"/>
                    </a:lnTo>
                    <a:cubicBezTo>
                      <a:pt x="1160" y="532990"/>
                      <a:pt x="0" y="531830"/>
                      <a:pt x="0" y="530398"/>
                    </a:cubicBezTo>
                    <a:lnTo>
                      <a:pt x="0" y="2592"/>
                    </a:lnTo>
                    <a:cubicBezTo>
                      <a:pt x="0" y="1160"/>
                      <a:pt x="1160" y="0"/>
                      <a:pt x="2592" y="0"/>
                    </a:cubicBezTo>
                    <a:close/>
                  </a:path>
                </a:pathLst>
              </a:custGeom>
              <a:solidFill>
                <a:srgbClr val="012E40">
                  <a:alpha val="4588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20"/>
              <p:cNvSpPr txBox="1"/>
              <p:nvPr/>
            </p:nvSpPr>
            <p:spPr>
              <a:xfrm>
                <a:off x="0" y="0"/>
                <a:ext cx="5400484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0475" lIns="40475" spcFirstLastPara="1" rIns="40475" wrap="square" tIns="40475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1" name="Google Shape;971;p20"/>
            <p:cNvGrpSpPr/>
            <p:nvPr/>
          </p:nvGrpSpPr>
          <p:grpSpPr>
            <a:xfrm rot="10520400">
              <a:off x="-209834" y="6296792"/>
              <a:ext cx="19781301" cy="2358819"/>
              <a:chOff x="0" y="0"/>
              <a:chExt cx="5496184" cy="533101"/>
            </a:xfrm>
          </p:grpSpPr>
          <p:sp>
            <p:nvSpPr>
              <p:cNvPr id="972" name="Google Shape;972;p20"/>
              <p:cNvSpPr/>
              <p:nvPr/>
            </p:nvSpPr>
            <p:spPr>
              <a:xfrm>
                <a:off x="0" y="0"/>
                <a:ext cx="5496184" cy="532990"/>
              </a:xfrm>
              <a:custGeom>
                <a:rect b="b" l="l" r="r" t="t"/>
                <a:pathLst>
                  <a:path extrusionOk="0" h="532990" w="5496184">
                    <a:moveTo>
                      <a:pt x="2547" y="0"/>
                    </a:moveTo>
                    <a:lnTo>
                      <a:pt x="5493637" y="0"/>
                    </a:lnTo>
                    <a:cubicBezTo>
                      <a:pt x="5495044" y="0"/>
                      <a:pt x="5496184" y="1140"/>
                      <a:pt x="5496184" y="2547"/>
                    </a:cubicBezTo>
                    <a:lnTo>
                      <a:pt x="5496184" y="530444"/>
                    </a:lnTo>
                    <a:cubicBezTo>
                      <a:pt x="5496184" y="531850"/>
                      <a:pt x="5495044" y="532990"/>
                      <a:pt x="5493637" y="532990"/>
                    </a:cubicBezTo>
                    <a:lnTo>
                      <a:pt x="2547" y="532990"/>
                    </a:lnTo>
                    <a:cubicBezTo>
                      <a:pt x="1140" y="532990"/>
                      <a:pt x="0" y="531850"/>
                      <a:pt x="0" y="530444"/>
                    </a:cubicBezTo>
                    <a:lnTo>
                      <a:pt x="0" y="2547"/>
                    </a:lnTo>
                    <a:cubicBezTo>
                      <a:pt x="0" y="1140"/>
                      <a:pt x="1140" y="0"/>
                      <a:pt x="2547" y="0"/>
                    </a:cubicBezTo>
                    <a:close/>
                  </a:path>
                </a:pathLst>
              </a:custGeom>
              <a:solidFill>
                <a:srgbClr val="025959">
                  <a:alpha val="4588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20"/>
              <p:cNvSpPr txBox="1"/>
              <p:nvPr/>
            </p:nvSpPr>
            <p:spPr>
              <a:xfrm>
                <a:off x="157303" y="1"/>
                <a:ext cx="53388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0475" lIns="40475" spcFirstLastPara="1" rIns="40475" wrap="square" tIns="40475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4" name="Google Shape;974;p20"/>
            <p:cNvGrpSpPr/>
            <p:nvPr/>
          </p:nvGrpSpPr>
          <p:grpSpPr>
            <a:xfrm rot="10522179">
              <a:off x="-371788" y="1539261"/>
              <a:ext cx="19583917" cy="2358909"/>
              <a:chOff x="398277" y="0"/>
              <a:chExt cx="5553027" cy="533100"/>
            </a:xfrm>
          </p:grpSpPr>
          <p:sp>
            <p:nvSpPr>
              <p:cNvPr id="975" name="Google Shape;975;p20"/>
              <p:cNvSpPr/>
              <p:nvPr/>
            </p:nvSpPr>
            <p:spPr>
              <a:xfrm>
                <a:off x="408021" y="0"/>
                <a:ext cx="5543283" cy="532990"/>
              </a:xfrm>
              <a:custGeom>
                <a:rect b="b" l="l" r="r" t="t"/>
                <a:pathLst>
                  <a:path extrusionOk="0" h="532990" w="5944539">
                    <a:moveTo>
                      <a:pt x="2355" y="0"/>
                    </a:moveTo>
                    <a:lnTo>
                      <a:pt x="5942184" y="0"/>
                    </a:lnTo>
                    <a:cubicBezTo>
                      <a:pt x="5943485" y="0"/>
                      <a:pt x="5944539" y="1054"/>
                      <a:pt x="5944539" y="2355"/>
                    </a:cubicBezTo>
                    <a:lnTo>
                      <a:pt x="5944539" y="530636"/>
                    </a:lnTo>
                    <a:cubicBezTo>
                      <a:pt x="5944539" y="531260"/>
                      <a:pt x="5944291" y="531859"/>
                      <a:pt x="5943849" y="532301"/>
                    </a:cubicBezTo>
                    <a:cubicBezTo>
                      <a:pt x="5943407" y="532742"/>
                      <a:pt x="5942809" y="532990"/>
                      <a:pt x="5942184" y="532990"/>
                    </a:cubicBezTo>
                    <a:lnTo>
                      <a:pt x="2355" y="532990"/>
                    </a:lnTo>
                    <a:cubicBezTo>
                      <a:pt x="1730" y="532990"/>
                      <a:pt x="1131" y="532742"/>
                      <a:pt x="690" y="532301"/>
                    </a:cubicBezTo>
                    <a:cubicBezTo>
                      <a:pt x="248" y="531859"/>
                      <a:pt x="0" y="531260"/>
                      <a:pt x="0" y="530636"/>
                    </a:cubicBezTo>
                    <a:lnTo>
                      <a:pt x="0" y="2355"/>
                    </a:lnTo>
                    <a:cubicBezTo>
                      <a:pt x="0" y="1730"/>
                      <a:pt x="248" y="1131"/>
                      <a:pt x="690" y="690"/>
                    </a:cubicBezTo>
                    <a:cubicBezTo>
                      <a:pt x="1131" y="248"/>
                      <a:pt x="1730" y="0"/>
                      <a:pt x="2355" y="0"/>
                    </a:cubicBezTo>
                    <a:close/>
                  </a:path>
                </a:pathLst>
              </a:custGeom>
              <a:solidFill>
                <a:srgbClr val="20A37E">
                  <a:alpha val="4588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 txBox="1"/>
              <p:nvPr/>
            </p:nvSpPr>
            <p:spPr>
              <a:xfrm>
                <a:off x="398277" y="0"/>
                <a:ext cx="55464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0475" lIns="40475" spcFirstLastPara="1" rIns="40475" wrap="square" tIns="40475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7" name="Google Shape;977;p20"/>
            <p:cNvGrpSpPr/>
            <p:nvPr/>
          </p:nvGrpSpPr>
          <p:grpSpPr>
            <a:xfrm rot="10521512">
              <a:off x="-206223" y="3914943"/>
              <a:ext cx="19584904" cy="2358382"/>
              <a:chOff x="0" y="0"/>
              <a:chExt cx="5327114" cy="532990"/>
            </a:xfrm>
          </p:grpSpPr>
          <p:sp>
            <p:nvSpPr>
              <p:cNvPr id="978" name="Google Shape;978;p20"/>
              <p:cNvSpPr/>
              <p:nvPr/>
            </p:nvSpPr>
            <p:spPr>
              <a:xfrm>
                <a:off x="0" y="0"/>
                <a:ext cx="5327114" cy="532990"/>
              </a:xfrm>
              <a:custGeom>
                <a:rect b="b" l="l" r="r" t="t"/>
                <a:pathLst>
                  <a:path extrusionOk="0" h="532990" w="5327114">
                    <a:moveTo>
                      <a:pt x="2628" y="0"/>
                    </a:moveTo>
                    <a:lnTo>
                      <a:pt x="5324487" y="0"/>
                    </a:lnTo>
                    <a:cubicBezTo>
                      <a:pt x="5325184" y="0"/>
                      <a:pt x="5325852" y="277"/>
                      <a:pt x="5326345" y="770"/>
                    </a:cubicBezTo>
                    <a:cubicBezTo>
                      <a:pt x="5326838" y="1262"/>
                      <a:pt x="5327114" y="1931"/>
                      <a:pt x="5327114" y="2628"/>
                    </a:cubicBezTo>
                    <a:lnTo>
                      <a:pt x="5327114" y="530363"/>
                    </a:lnTo>
                    <a:cubicBezTo>
                      <a:pt x="5327114" y="531060"/>
                      <a:pt x="5326838" y="531728"/>
                      <a:pt x="5326345" y="532221"/>
                    </a:cubicBezTo>
                    <a:cubicBezTo>
                      <a:pt x="5325852" y="532713"/>
                      <a:pt x="5325184" y="532990"/>
                      <a:pt x="5324487" y="532990"/>
                    </a:cubicBezTo>
                    <a:lnTo>
                      <a:pt x="2628" y="532990"/>
                    </a:lnTo>
                    <a:cubicBezTo>
                      <a:pt x="1931" y="532990"/>
                      <a:pt x="1262" y="532713"/>
                      <a:pt x="770" y="532221"/>
                    </a:cubicBezTo>
                    <a:cubicBezTo>
                      <a:pt x="277" y="531728"/>
                      <a:pt x="0" y="531060"/>
                      <a:pt x="0" y="530363"/>
                    </a:cubicBezTo>
                    <a:lnTo>
                      <a:pt x="0" y="2628"/>
                    </a:lnTo>
                    <a:cubicBezTo>
                      <a:pt x="0" y="1931"/>
                      <a:pt x="277" y="1262"/>
                      <a:pt x="770" y="770"/>
                    </a:cubicBezTo>
                    <a:cubicBezTo>
                      <a:pt x="1262" y="277"/>
                      <a:pt x="1931" y="0"/>
                      <a:pt x="2628" y="0"/>
                    </a:cubicBezTo>
                    <a:close/>
                  </a:path>
                </a:pathLst>
              </a:custGeom>
              <a:solidFill>
                <a:srgbClr val="02735E">
                  <a:alpha val="4588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20"/>
              <p:cNvSpPr txBox="1"/>
              <p:nvPr/>
            </p:nvSpPr>
            <p:spPr>
              <a:xfrm>
                <a:off x="0" y="0"/>
                <a:ext cx="5327114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0475" lIns="40475" spcFirstLastPara="1" rIns="40475" wrap="square" tIns="40475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0" name="Google Shape;980;p20"/>
            <p:cNvGrpSpPr/>
            <p:nvPr/>
          </p:nvGrpSpPr>
          <p:grpSpPr>
            <a:xfrm rot="10521537">
              <a:off x="-521011" y="-829951"/>
              <a:ext cx="19483951" cy="2358872"/>
              <a:chOff x="0" y="0"/>
              <a:chExt cx="5596400" cy="533101"/>
            </a:xfrm>
          </p:grpSpPr>
          <p:sp>
            <p:nvSpPr>
              <p:cNvPr id="981" name="Google Shape;981;p20"/>
              <p:cNvSpPr/>
              <p:nvPr/>
            </p:nvSpPr>
            <p:spPr>
              <a:xfrm>
                <a:off x="0" y="0"/>
                <a:ext cx="5596293" cy="532990"/>
              </a:xfrm>
              <a:custGeom>
                <a:rect b="b" l="l" r="r" t="t"/>
                <a:pathLst>
                  <a:path extrusionOk="0" h="532990" w="5596293">
                    <a:moveTo>
                      <a:pt x="2501" y="0"/>
                    </a:moveTo>
                    <a:lnTo>
                      <a:pt x="5593792" y="0"/>
                    </a:lnTo>
                    <a:cubicBezTo>
                      <a:pt x="5595173" y="0"/>
                      <a:pt x="5596293" y="1120"/>
                      <a:pt x="5596293" y="2501"/>
                    </a:cubicBezTo>
                    <a:lnTo>
                      <a:pt x="5596293" y="530489"/>
                    </a:lnTo>
                    <a:cubicBezTo>
                      <a:pt x="5596293" y="531152"/>
                      <a:pt x="5596029" y="531789"/>
                      <a:pt x="5595560" y="532258"/>
                    </a:cubicBezTo>
                    <a:cubicBezTo>
                      <a:pt x="5595091" y="532727"/>
                      <a:pt x="5594455" y="532990"/>
                      <a:pt x="5593792" y="532990"/>
                    </a:cubicBezTo>
                    <a:lnTo>
                      <a:pt x="2501" y="532990"/>
                    </a:lnTo>
                    <a:cubicBezTo>
                      <a:pt x="1120" y="532990"/>
                      <a:pt x="0" y="531870"/>
                      <a:pt x="0" y="530489"/>
                    </a:cubicBezTo>
                    <a:lnTo>
                      <a:pt x="0" y="2501"/>
                    </a:lnTo>
                    <a:cubicBezTo>
                      <a:pt x="0" y="1120"/>
                      <a:pt x="1120" y="0"/>
                      <a:pt x="2501" y="0"/>
                    </a:cubicBezTo>
                    <a:close/>
                  </a:path>
                </a:pathLst>
              </a:custGeom>
              <a:solidFill>
                <a:srgbClr val="D0E85A">
                  <a:alpha val="4588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20"/>
              <p:cNvSpPr txBox="1"/>
              <p:nvPr/>
            </p:nvSpPr>
            <p:spPr>
              <a:xfrm>
                <a:off x="370400" y="1"/>
                <a:ext cx="52260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0475" lIns="40475" spcFirstLastPara="1" rIns="40475" wrap="square" tIns="40475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3" name="Google Shape;983;p20"/>
            <p:cNvSpPr txBox="1"/>
            <p:nvPr/>
          </p:nvSpPr>
          <p:spPr>
            <a:xfrm>
              <a:off x="1028700" y="3597606"/>
              <a:ext cx="162306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99"/>
                <a:buFont typeface="Arial"/>
                <a:buNone/>
              </a:pPr>
              <a:r>
                <a:rPr b="1" i="0" lang="en-US" sz="5199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Obrigado!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4" name="Google Shape;984;p20"/>
          <p:cNvSpPr txBox="1"/>
          <p:nvPr/>
        </p:nvSpPr>
        <p:spPr>
          <a:xfrm>
            <a:off x="0" y="4724732"/>
            <a:ext cx="182880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Prof. Dr. Lenoir Hoeckesfeld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0"/>
          <p:cNvSpPr txBox="1"/>
          <p:nvPr/>
        </p:nvSpPr>
        <p:spPr>
          <a:xfrm>
            <a:off x="0" y="5538877"/>
            <a:ext cx="182880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Diretoria Sistêmica de Planejamento e Relações Estratégicas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0"/>
          <p:cNvSpPr txBox="1"/>
          <p:nvPr/>
        </p:nvSpPr>
        <p:spPr>
          <a:xfrm>
            <a:off x="7156730" y="6507358"/>
            <a:ext cx="397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dspre@ifmt.edu.br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0"/>
          <p:cNvSpPr txBox="1"/>
          <p:nvPr/>
        </p:nvSpPr>
        <p:spPr>
          <a:xfrm>
            <a:off x="7069413" y="7918241"/>
            <a:ext cx="4149174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ifmt.edu.br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8" name="Google Shape;988;p20"/>
          <p:cNvGrpSpPr/>
          <p:nvPr/>
        </p:nvGrpSpPr>
        <p:grpSpPr>
          <a:xfrm>
            <a:off x="4880158" y="8735567"/>
            <a:ext cx="8527685" cy="530433"/>
            <a:chOff x="0" y="0"/>
            <a:chExt cx="11370247" cy="707244"/>
          </a:xfrm>
        </p:grpSpPr>
        <p:sp>
          <p:nvSpPr>
            <p:cNvPr id="989" name="Google Shape;989;p20"/>
            <p:cNvSpPr/>
            <p:nvPr/>
          </p:nvSpPr>
          <p:spPr>
            <a:xfrm>
              <a:off x="0" y="0"/>
              <a:ext cx="707244" cy="707244"/>
            </a:xfrm>
            <a:custGeom>
              <a:rect b="b" l="l" r="r" t="t"/>
              <a:pathLst>
                <a:path extrusionOk="0" h="707244" w="707244">
                  <a:moveTo>
                    <a:pt x="0" y="0"/>
                  </a:moveTo>
                  <a:lnTo>
                    <a:pt x="707244" y="0"/>
                  </a:lnTo>
                  <a:lnTo>
                    <a:pt x="707244" y="707244"/>
                  </a:lnTo>
                  <a:lnTo>
                    <a:pt x="0" y="7072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 txBox="1"/>
            <p:nvPr/>
          </p:nvSpPr>
          <p:spPr>
            <a:xfrm>
              <a:off x="680856" y="79180"/>
              <a:ext cx="28488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4"/>
                <a:buFont typeface="Arial"/>
                <a:buNone/>
              </a:pPr>
              <a:r>
                <a:rPr b="0" i="0" lang="en-US" sz="2304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/IFMT.Oficial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0"/>
            <p:cNvSpPr txBox="1"/>
            <p:nvPr/>
          </p:nvSpPr>
          <p:spPr>
            <a:xfrm>
              <a:off x="8137747" y="79181"/>
              <a:ext cx="32325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4"/>
                <a:buFont typeface="Arial"/>
                <a:buNone/>
              </a:pPr>
              <a:r>
                <a:rPr b="0" i="0" lang="en-US" sz="2304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/@ifmtoficial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7379261" y="61747"/>
              <a:ext cx="784875" cy="583750"/>
            </a:xfrm>
            <a:custGeom>
              <a:rect b="b" l="l" r="r" t="t"/>
              <a:pathLst>
                <a:path extrusionOk="0" h="583750" w="784875">
                  <a:moveTo>
                    <a:pt x="0" y="0"/>
                  </a:moveTo>
                  <a:lnTo>
                    <a:pt x="784874" y="0"/>
                  </a:lnTo>
                  <a:lnTo>
                    <a:pt x="784874" y="583750"/>
                  </a:lnTo>
                  <a:lnTo>
                    <a:pt x="0" y="5837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 txBox="1"/>
            <p:nvPr/>
          </p:nvSpPr>
          <p:spPr>
            <a:xfrm>
              <a:off x="4157640" y="59106"/>
              <a:ext cx="32700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4"/>
                <a:buFont typeface="Arial"/>
                <a:buNone/>
              </a:pPr>
              <a:r>
                <a:rPr b="0" i="0" lang="en-US" sz="2304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@ifmt_oficial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94" name="Google Shape;994;p20"/>
          <p:cNvPicPr preferRelativeResize="0"/>
          <p:nvPr/>
        </p:nvPicPr>
        <p:blipFill rotWithShape="1">
          <a:blip r:embed="rId7">
            <a:alphaModFix/>
          </a:blip>
          <a:srcRect b="38398" l="0" r="0" t="27771"/>
          <a:stretch/>
        </p:blipFill>
        <p:spPr>
          <a:xfrm>
            <a:off x="662813" y="229927"/>
            <a:ext cx="7818374" cy="148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0"/>
          <p:cNvPicPr preferRelativeResize="0"/>
          <p:nvPr/>
        </p:nvPicPr>
        <p:blipFill rotWithShape="1">
          <a:blip r:embed="rId8">
            <a:alphaModFix/>
          </a:blip>
          <a:srcRect b="8350" l="0" r="0" t="-8349"/>
          <a:stretch/>
        </p:blipFill>
        <p:spPr>
          <a:xfrm>
            <a:off x="7156725" y="8444377"/>
            <a:ext cx="1584226" cy="891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6" name="Google Shape;996;p20"/>
          <p:cNvGrpSpPr/>
          <p:nvPr/>
        </p:nvGrpSpPr>
        <p:grpSpPr>
          <a:xfrm>
            <a:off x="104675" y="9304952"/>
            <a:ext cx="3245338" cy="891124"/>
            <a:chOff x="12642375" y="6507352"/>
            <a:chExt cx="3245338" cy="891124"/>
          </a:xfrm>
        </p:grpSpPr>
        <p:pic>
          <p:nvPicPr>
            <p:cNvPr id="997" name="Google Shape;997;p20"/>
            <p:cNvPicPr preferRelativeResize="0"/>
            <p:nvPr/>
          </p:nvPicPr>
          <p:blipFill rotWithShape="1">
            <a:blip r:embed="rId8">
              <a:alphaModFix/>
            </a:blip>
            <a:srcRect b="8350" l="0" r="0" t="-8349"/>
            <a:stretch/>
          </p:blipFill>
          <p:spPr>
            <a:xfrm>
              <a:off x="12642375" y="6507352"/>
              <a:ext cx="1584226" cy="891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8" name="Google Shape;998;p20"/>
            <p:cNvSpPr txBox="1"/>
            <p:nvPr/>
          </p:nvSpPr>
          <p:spPr>
            <a:xfrm>
              <a:off x="13435213" y="6819772"/>
              <a:ext cx="24525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4"/>
                <a:buFont typeface="Arial"/>
                <a:buNone/>
              </a:pPr>
              <a:r>
                <a:rPr b="0" i="0" lang="en-US" sz="2304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@</a:t>
              </a:r>
              <a:r>
                <a:rPr lang="en-US" sz="2304">
                  <a:latin typeface="Inter"/>
                  <a:ea typeface="Inter"/>
                  <a:cs typeface="Inter"/>
                  <a:sym typeface="Inter"/>
                </a:rPr>
                <a:t>prof.lenoir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561975" y="1265872"/>
            <a:ext cx="16513800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Comissão Central Responsável pela Elaboração do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Plano de Desenvolvimento Institucional (PDI) 2026-2030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16558390" y="312189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0" y="0"/>
                </a:lnTo>
                <a:lnTo>
                  <a:pt x="1401820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6"/>
          <p:cNvGrpSpPr/>
          <p:nvPr/>
        </p:nvGrpSpPr>
        <p:grpSpPr>
          <a:xfrm rot="-5400000">
            <a:off x="6554945" y="-5827060"/>
            <a:ext cx="60699" cy="13772219"/>
            <a:chOff x="0" y="-193461"/>
            <a:chExt cx="80932" cy="18362959"/>
          </a:xfrm>
        </p:grpSpPr>
        <p:grpSp>
          <p:nvGrpSpPr>
            <p:cNvPr id="140" name="Google Shape;140;p6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6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144" name="Google Shape;144;p6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6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6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147" name="Google Shape;147;p6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6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6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150" name="Google Shape;150;p6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6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6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153" name="Google Shape;153;p6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5" name="Google Shape;155;p6"/>
          <p:cNvGrpSpPr/>
          <p:nvPr/>
        </p:nvGrpSpPr>
        <p:grpSpPr>
          <a:xfrm>
            <a:off x="-293669" y="8814003"/>
            <a:ext cx="18825210" cy="3238960"/>
            <a:chOff x="-293669" y="8814003"/>
            <a:chExt cx="18825210" cy="3238960"/>
          </a:xfrm>
        </p:grpSpPr>
        <p:grpSp>
          <p:nvGrpSpPr>
            <p:cNvPr id="156" name="Google Shape;156;p6"/>
            <p:cNvGrpSpPr/>
            <p:nvPr/>
          </p:nvGrpSpPr>
          <p:grpSpPr>
            <a:xfrm rot="5585845">
              <a:off x="15439072" y="8919837"/>
              <a:ext cx="2300426" cy="3765711"/>
              <a:chOff x="0" y="-9525"/>
              <a:chExt cx="848471" cy="542515"/>
            </a:xfrm>
          </p:grpSpPr>
          <p:sp>
            <p:nvSpPr>
              <p:cNvPr id="157" name="Google Shape;157;p6"/>
              <p:cNvSpPr/>
              <p:nvPr/>
            </p:nvSpPr>
            <p:spPr>
              <a:xfrm>
                <a:off x="0" y="0"/>
                <a:ext cx="848471" cy="532990"/>
              </a:xfrm>
              <a:custGeom>
                <a:rect b="b" l="l" r="r" t="t"/>
                <a:pathLst>
                  <a:path extrusionOk="0" h="532990" w="848471">
                    <a:moveTo>
                      <a:pt x="10154" y="0"/>
                    </a:moveTo>
                    <a:lnTo>
                      <a:pt x="838317" y="0"/>
                    </a:lnTo>
                    <a:cubicBezTo>
                      <a:pt x="841010" y="0"/>
                      <a:pt x="843592" y="1070"/>
                      <a:pt x="845497" y="2974"/>
                    </a:cubicBezTo>
                    <a:cubicBezTo>
                      <a:pt x="847401" y="4878"/>
                      <a:pt x="848471" y="7461"/>
                      <a:pt x="848471" y="10154"/>
                    </a:cubicBezTo>
                    <a:lnTo>
                      <a:pt x="848471" y="522836"/>
                    </a:lnTo>
                    <a:cubicBezTo>
                      <a:pt x="848471" y="525529"/>
                      <a:pt x="847401" y="528112"/>
                      <a:pt x="845497" y="530016"/>
                    </a:cubicBezTo>
                    <a:cubicBezTo>
                      <a:pt x="843592" y="531920"/>
                      <a:pt x="841010" y="532990"/>
                      <a:pt x="838317" y="532990"/>
                    </a:cubicBezTo>
                    <a:lnTo>
                      <a:pt x="10154" y="532990"/>
                    </a:lnTo>
                    <a:cubicBezTo>
                      <a:pt x="7461" y="532990"/>
                      <a:pt x="4878" y="531920"/>
                      <a:pt x="2974" y="530016"/>
                    </a:cubicBezTo>
                    <a:cubicBezTo>
                      <a:pt x="1070" y="528112"/>
                      <a:pt x="0" y="525529"/>
                      <a:pt x="0" y="522836"/>
                    </a:cubicBezTo>
                    <a:lnTo>
                      <a:pt x="0" y="10154"/>
                    </a:lnTo>
                    <a:cubicBezTo>
                      <a:pt x="0" y="7461"/>
                      <a:pt x="1070" y="4878"/>
                      <a:pt x="2974" y="2974"/>
                    </a:cubicBezTo>
                    <a:cubicBezTo>
                      <a:pt x="4878" y="1070"/>
                      <a:pt x="7461" y="0"/>
                      <a:pt x="1015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6"/>
              <p:cNvSpPr txBox="1"/>
              <p:nvPr/>
            </p:nvSpPr>
            <p:spPr>
              <a:xfrm>
                <a:off x="0" y="-9525"/>
                <a:ext cx="848471" cy="542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650" lIns="67650" spcFirstLastPara="1" rIns="67650" wrap="square" tIns="67650">
                <a:noAutofit/>
              </a:bodyPr>
              <a:lstStyle/>
              <a:p>
                <a:pPr indent="0" lvl="0" marL="0" marR="0" rtl="0" algn="ctr">
                  <a:lnSpc>
                    <a:spcPct val="26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" name="Google Shape;159;p6"/>
            <p:cNvGrpSpPr/>
            <p:nvPr/>
          </p:nvGrpSpPr>
          <p:grpSpPr>
            <a:xfrm rot="5586455">
              <a:off x="11746863" y="8692226"/>
              <a:ext cx="2218093" cy="3770051"/>
              <a:chOff x="0" y="-9525"/>
              <a:chExt cx="847393" cy="542515"/>
            </a:xfrm>
          </p:grpSpPr>
          <p:sp>
            <p:nvSpPr>
              <p:cNvPr id="160" name="Google Shape;160;p6"/>
              <p:cNvSpPr/>
              <p:nvPr/>
            </p:nvSpPr>
            <p:spPr>
              <a:xfrm>
                <a:off x="0" y="0"/>
                <a:ext cx="847393" cy="532990"/>
              </a:xfrm>
              <a:custGeom>
                <a:rect b="b" l="l" r="r" t="t"/>
                <a:pathLst>
                  <a:path extrusionOk="0" h="532990" w="847393">
                    <a:moveTo>
                      <a:pt x="10167" y="0"/>
                    </a:moveTo>
                    <a:lnTo>
                      <a:pt x="837226" y="0"/>
                    </a:lnTo>
                    <a:cubicBezTo>
                      <a:pt x="839922" y="0"/>
                      <a:pt x="842508" y="1071"/>
                      <a:pt x="844415" y="2978"/>
                    </a:cubicBezTo>
                    <a:cubicBezTo>
                      <a:pt x="846322" y="4885"/>
                      <a:pt x="847393" y="7471"/>
                      <a:pt x="847393" y="10167"/>
                    </a:cubicBezTo>
                    <a:lnTo>
                      <a:pt x="847393" y="522823"/>
                    </a:lnTo>
                    <a:cubicBezTo>
                      <a:pt x="847393" y="525520"/>
                      <a:pt x="846322" y="528106"/>
                      <a:pt x="844415" y="530012"/>
                    </a:cubicBezTo>
                    <a:cubicBezTo>
                      <a:pt x="842508" y="531919"/>
                      <a:pt x="839922" y="532990"/>
                      <a:pt x="837226" y="532990"/>
                    </a:cubicBezTo>
                    <a:lnTo>
                      <a:pt x="10167" y="532990"/>
                    </a:lnTo>
                    <a:cubicBezTo>
                      <a:pt x="7471" y="532990"/>
                      <a:pt x="4885" y="531919"/>
                      <a:pt x="2978" y="530012"/>
                    </a:cubicBezTo>
                    <a:cubicBezTo>
                      <a:pt x="1071" y="528106"/>
                      <a:pt x="0" y="525520"/>
                      <a:pt x="0" y="522823"/>
                    </a:cubicBezTo>
                    <a:lnTo>
                      <a:pt x="0" y="10167"/>
                    </a:lnTo>
                    <a:cubicBezTo>
                      <a:pt x="0" y="7471"/>
                      <a:pt x="1071" y="4885"/>
                      <a:pt x="2978" y="2978"/>
                    </a:cubicBezTo>
                    <a:cubicBezTo>
                      <a:pt x="4885" y="1071"/>
                      <a:pt x="7471" y="0"/>
                      <a:pt x="1016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6"/>
              <p:cNvSpPr txBox="1"/>
              <p:nvPr/>
            </p:nvSpPr>
            <p:spPr>
              <a:xfrm>
                <a:off x="0" y="-9525"/>
                <a:ext cx="847393" cy="542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650" lIns="67650" spcFirstLastPara="1" rIns="67650" wrap="square" tIns="67650">
                <a:noAutofit/>
              </a:bodyPr>
              <a:lstStyle/>
              <a:p>
                <a:pPr indent="0" lvl="0" marL="0" marR="0" rtl="0" algn="ctr">
                  <a:lnSpc>
                    <a:spcPct val="26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62;p6"/>
            <p:cNvGrpSpPr/>
            <p:nvPr/>
          </p:nvGrpSpPr>
          <p:grpSpPr>
            <a:xfrm rot="5587108">
              <a:off x="4332494" y="8265847"/>
              <a:ext cx="2108357" cy="3775805"/>
              <a:chOff x="0" y="-9525"/>
              <a:chExt cx="855300" cy="542515"/>
            </a:xfrm>
          </p:grpSpPr>
          <p:sp>
            <p:nvSpPr>
              <p:cNvPr id="163" name="Google Shape;163;p6"/>
              <p:cNvSpPr/>
              <p:nvPr/>
            </p:nvSpPr>
            <p:spPr>
              <a:xfrm>
                <a:off x="0" y="0"/>
                <a:ext cx="855300" cy="532990"/>
              </a:xfrm>
              <a:custGeom>
                <a:rect b="b" l="l" r="r" t="t"/>
                <a:pathLst>
                  <a:path extrusionOk="0" h="532990" w="855300">
                    <a:moveTo>
                      <a:pt x="10073" y="0"/>
                    </a:moveTo>
                    <a:lnTo>
                      <a:pt x="845227" y="0"/>
                    </a:lnTo>
                    <a:cubicBezTo>
                      <a:pt x="850791" y="0"/>
                      <a:pt x="855300" y="4510"/>
                      <a:pt x="855300" y="10073"/>
                    </a:cubicBezTo>
                    <a:lnTo>
                      <a:pt x="855300" y="522917"/>
                    </a:lnTo>
                    <a:cubicBezTo>
                      <a:pt x="855300" y="528480"/>
                      <a:pt x="850791" y="532990"/>
                      <a:pt x="845227" y="532990"/>
                    </a:cubicBezTo>
                    <a:lnTo>
                      <a:pt x="10073" y="532990"/>
                    </a:lnTo>
                    <a:cubicBezTo>
                      <a:pt x="4510" y="532990"/>
                      <a:pt x="0" y="528480"/>
                      <a:pt x="0" y="522917"/>
                    </a:cubicBezTo>
                    <a:lnTo>
                      <a:pt x="0" y="10073"/>
                    </a:lnTo>
                    <a:cubicBezTo>
                      <a:pt x="0" y="4510"/>
                      <a:pt x="4510" y="0"/>
                      <a:pt x="10073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"/>
              <p:cNvSpPr txBox="1"/>
              <p:nvPr/>
            </p:nvSpPr>
            <p:spPr>
              <a:xfrm>
                <a:off x="0" y="-9525"/>
                <a:ext cx="855300" cy="542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650" lIns="67650" spcFirstLastPara="1" rIns="67650" wrap="square" tIns="67650">
                <a:noAutofit/>
              </a:bodyPr>
              <a:lstStyle/>
              <a:p>
                <a:pPr indent="0" lvl="0" marL="0" marR="0" rtl="0" algn="ctr">
                  <a:lnSpc>
                    <a:spcPct val="26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6"/>
            <p:cNvGrpSpPr/>
            <p:nvPr/>
          </p:nvGrpSpPr>
          <p:grpSpPr>
            <a:xfrm rot="5586826">
              <a:off x="8039473" y="8479103"/>
              <a:ext cx="2163371" cy="3772928"/>
              <a:chOff x="0" y="-9525"/>
              <a:chExt cx="848459" cy="542515"/>
            </a:xfrm>
          </p:grpSpPr>
          <p:sp>
            <p:nvSpPr>
              <p:cNvPr id="166" name="Google Shape;166;p6"/>
              <p:cNvSpPr/>
              <p:nvPr/>
            </p:nvSpPr>
            <p:spPr>
              <a:xfrm>
                <a:off x="0" y="0"/>
                <a:ext cx="848459" cy="532990"/>
              </a:xfrm>
              <a:custGeom>
                <a:rect b="b" l="l" r="r" t="t"/>
                <a:pathLst>
                  <a:path extrusionOk="0" h="532990" w="848459">
                    <a:moveTo>
                      <a:pt x="10154" y="0"/>
                    </a:moveTo>
                    <a:lnTo>
                      <a:pt x="838305" y="0"/>
                    </a:lnTo>
                    <a:cubicBezTo>
                      <a:pt x="843913" y="0"/>
                      <a:pt x="848459" y="4546"/>
                      <a:pt x="848459" y="10154"/>
                    </a:cubicBezTo>
                    <a:lnTo>
                      <a:pt x="848459" y="522836"/>
                    </a:lnTo>
                    <a:cubicBezTo>
                      <a:pt x="848459" y="525529"/>
                      <a:pt x="847390" y="528112"/>
                      <a:pt x="845485" y="530016"/>
                    </a:cubicBezTo>
                    <a:cubicBezTo>
                      <a:pt x="843581" y="531920"/>
                      <a:pt x="840998" y="532990"/>
                      <a:pt x="838305" y="532990"/>
                    </a:cubicBezTo>
                    <a:lnTo>
                      <a:pt x="10154" y="532990"/>
                    </a:lnTo>
                    <a:cubicBezTo>
                      <a:pt x="4546" y="532990"/>
                      <a:pt x="0" y="528444"/>
                      <a:pt x="0" y="522836"/>
                    </a:cubicBezTo>
                    <a:lnTo>
                      <a:pt x="0" y="10154"/>
                    </a:lnTo>
                    <a:cubicBezTo>
                      <a:pt x="0" y="4546"/>
                      <a:pt x="4546" y="0"/>
                      <a:pt x="1015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6"/>
              <p:cNvSpPr txBox="1"/>
              <p:nvPr/>
            </p:nvSpPr>
            <p:spPr>
              <a:xfrm>
                <a:off x="0" y="-9525"/>
                <a:ext cx="848459" cy="542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650" lIns="67650" spcFirstLastPara="1" rIns="67650" wrap="square" tIns="67650">
                <a:noAutofit/>
              </a:bodyPr>
              <a:lstStyle/>
              <a:p>
                <a:pPr indent="0" lvl="0" marL="0" marR="0" rtl="0" algn="ctr">
                  <a:lnSpc>
                    <a:spcPct val="26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6"/>
            <p:cNvGrpSpPr/>
            <p:nvPr/>
          </p:nvGrpSpPr>
          <p:grpSpPr>
            <a:xfrm rot="5587145">
              <a:off x="592759" y="8083394"/>
              <a:ext cx="2112115" cy="3775642"/>
              <a:chOff x="0" y="-9525"/>
              <a:chExt cx="856998" cy="542515"/>
            </a:xfrm>
          </p:grpSpPr>
          <p:sp>
            <p:nvSpPr>
              <p:cNvPr id="169" name="Google Shape;169;p6"/>
              <p:cNvSpPr/>
              <p:nvPr/>
            </p:nvSpPr>
            <p:spPr>
              <a:xfrm>
                <a:off x="0" y="0"/>
                <a:ext cx="856998" cy="532990"/>
              </a:xfrm>
              <a:custGeom>
                <a:rect b="b" l="l" r="r" t="t"/>
                <a:pathLst>
                  <a:path extrusionOk="0" h="532990" w="856998">
                    <a:moveTo>
                      <a:pt x="10053" y="0"/>
                    </a:moveTo>
                    <a:lnTo>
                      <a:pt x="846945" y="0"/>
                    </a:lnTo>
                    <a:cubicBezTo>
                      <a:pt x="852497" y="0"/>
                      <a:pt x="856998" y="4501"/>
                      <a:pt x="856998" y="10053"/>
                    </a:cubicBezTo>
                    <a:lnTo>
                      <a:pt x="856998" y="522937"/>
                    </a:lnTo>
                    <a:cubicBezTo>
                      <a:pt x="856998" y="528489"/>
                      <a:pt x="852497" y="532990"/>
                      <a:pt x="846945" y="532990"/>
                    </a:cubicBezTo>
                    <a:lnTo>
                      <a:pt x="10053" y="532990"/>
                    </a:lnTo>
                    <a:cubicBezTo>
                      <a:pt x="4501" y="532990"/>
                      <a:pt x="0" y="528489"/>
                      <a:pt x="0" y="522937"/>
                    </a:cubicBezTo>
                    <a:lnTo>
                      <a:pt x="0" y="10053"/>
                    </a:lnTo>
                    <a:cubicBezTo>
                      <a:pt x="0" y="4501"/>
                      <a:pt x="4501" y="0"/>
                      <a:pt x="10053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6"/>
              <p:cNvSpPr txBox="1"/>
              <p:nvPr/>
            </p:nvSpPr>
            <p:spPr>
              <a:xfrm>
                <a:off x="0" y="-9525"/>
                <a:ext cx="856998" cy="542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650" lIns="67650" spcFirstLastPara="1" rIns="67650" wrap="square" tIns="67650">
                <a:noAutofit/>
              </a:bodyPr>
              <a:lstStyle/>
              <a:p>
                <a:pPr indent="0" lvl="0" marL="0" marR="0" rtl="0" algn="ctr">
                  <a:lnSpc>
                    <a:spcPct val="26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71" name="Google Shape;171;p6"/>
            <p:cNvPicPr preferRelativeResize="0"/>
            <p:nvPr/>
          </p:nvPicPr>
          <p:blipFill rotWithShape="1">
            <a:blip r:embed="rId4">
              <a:alphaModFix/>
            </a:blip>
            <a:srcRect b="38398" l="0" r="0" t="27771"/>
            <a:stretch/>
          </p:blipFill>
          <p:spPr>
            <a:xfrm>
              <a:off x="1097025" y="9106038"/>
              <a:ext cx="5105400" cy="971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6"/>
          <p:cNvSpPr txBox="1"/>
          <p:nvPr/>
        </p:nvSpPr>
        <p:spPr>
          <a:xfrm>
            <a:off x="423501" y="3512025"/>
            <a:ext cx="59166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Lenoir Hoeckesfeld - Presidente (DSPRE)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Julio Cesar dos Santos (GAB)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Diogo Barbosa Leite (DSPRE)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•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Felipe Deodato da Silva e Silva (DSPRE)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Luciana Maria Klamt  (PROEN)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Frankes Márcio Batista Siqueira (PROEX)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Hilda Regina Pereira Menezes Olea (PROPES)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Leila Cimone Teodoro Alves (PROPESSOAS)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Liliane Silva Pena Oliveira (PROAD)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Rafael Bezerra Scarselli (DSTI)</a:t>
            </a:r>
            <a:endParaRPr b="0" i="0" sz="2000" u="none" cap="none" strike="noStrike">
              <a:solidFill>
                <a:srgbClr val="000000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6227252" y="3512025"/>
            <a:ext cx="62907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Adriano Breunig (DSITE)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Paula Dias Guimarães (DSAAE)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Julio Correa de Resende Dias Duarte (DSAE)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Gilcélio Luiz Peres (DIEX)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Rothshield Alencastro Antunes (CREAD)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Alexandre Torrezam (DECOM)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Natália Ferraz Pavanelli Ormond (GAB)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Wictória Eloá Gomes Pereira (ESRI)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Michelle Eiko Hayakawa (PRO)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•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Thiago Oliveira da Silva (DSPRE)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1756275" y="3359625"/>
            <a:ext cx="66405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Luiz Paulo Carneiro Pereira Filho</a:t>
            </a: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(Membro CPA)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Adelmo Carlos Ciqueira Silva</a:t>
            </a: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(Membro CIS)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67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Marco Tulio Melo Morais (Membro CPPD)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3"/>
          <p:cNvGrpSpPr/>
          <p:nvPr/>
        </p:nvGrpSpPr>
        <p:grpSpPr>
          <a:xfrm rot="-5400000">
            <a:off x="6554945" y="-5827060"/>
            <a:ext cx="60699" cy="13772219"/>
            <a:chOff x="0" y="-193461"/>
            <a:chExt cx="80932" cy="18362959"/>
          </a:xfrm>
        </p:grpSpPr>
        <p:grpSp>
          <p:nvGrpSpPr>
            <p:cNvPr id="181" name="Google Shape;181;p3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182" name="Google Shape;182;p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3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3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185" name="Google Shape;185;p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3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3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188" name="Google Shape;188;p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3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" name="Google Shape;190;p3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191" name="Google Shape;191;p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" name="Google Shape;193;p3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194" name="Google Shape;194;p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6" name="Google Shape;196;p3"/>
          <p:cNvSpPr txBox="1"/>
          <p:nvPr/>
        </p:nvSpPr>
        <p:spPr>
          <a:xfrm>
            <a:off x="1019175" y="1265872"/>
            <a:ext cx="14898360" cy="1120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Parte 1 - PDI 2026-2030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3"/>
          <p:cNvGrpSpPr/>
          <p:nvPr/>
        </p:nvGrpSpPr>
        <p:grpSpPr>
          <a:xfrm>
            <a:off x="17185635" y="-206031"/>
            <a:ext cx="1803825" cy="10717551"/>
            <a:chOff x="17185635" y="-206031"/>
            <a:chExt cx="1803825" cy="10717551"/>
          </a:xfrm>
        </p:grpSpPr>
        <p:grpSp>
          <p:nvGrpSpPr>
            <p:cNvPr id="198" name="Google Shape;198;p3"/>
            <p:cNvGrpSpPr/>
            <p:nvPr/>
          </p:nvGrpSpPr>
          <p:grpSpPr>
            <a:xfrm rot="-10574742">
              <a:off x="17253596" y="8355569"/>
              <a:ext cx="1257247" cy="2117062"/>
              <a:chOff x="0" y="0"/>
              <a:chExt cx="555479" cy="532990"/>
            </a:xfrm>
          </p:grpSpPr>
          <p:sp>
            <p:nvSpPr>
              <p:cNvPr id="199" name="Google Shape;199;p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3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3"/>
            <p:cNvGrpSpPr/>
            <p:nvPr/>
          </p:nvGrpSpPr>
          <p:grpSpPr>
            <a:xfrm rot="-10540528">
              <a:off x="17447556" y="6221835"/>
              <a:ext cx="1076250" cy="2116361"/>
              <a:chOff x="0" y="0"/>
              <a:chExt cx="555479" cy="532990"/>
            </a:xfrm>
          </p:grpSpPr>
          <p:sp>
            <p:nvSpPr>
              <p:cNvPr id="202" name="Google Shape;202;p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3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" name="Google Shape;204;p3"/>
            <p:cNvGrpSpPr/>
            <p:nvPr/>
          </p:nvGrpSpPr>
          <p:grpSpPr>
            <a:xfrm rot="-10556020">
              <a:off x="17717613" y="1959277"/>
              <a:ext cx="1070047" cy="2116684"/>
              <a:chOff x="0" y="0"/>
              <a:chExt cx="555479" cy="532990"/>
            </a:xfrm>
          </p:grpSpPr>
          <p:sp>
            <p:nvSpPr>
              <p:cNvPr id="205" name="Google Shape;205;p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" name="Google Shape;207;p3"/>
            <p:cNvGrpSpPr/>
            <p:nvPr/>
          </p:nvGrpSpPr>
          <p:grpSpPr>
            <a:xfrm rot="-10568082">
              <a:off x="17557952" y="4088688"/>
              <a:ext cx="1066279" cy="2116914"/>
              <a:chOff x="0" y="0"/>
              <a:chExt cx="555479" cy="532990"/>
            </a:xfrm>
          </p:grpSpPr>
          <p:sp>
            <p:nvSpPr>
              <p:cNvPr id="208" name="Google Shape;208;p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3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" name="Google Shape;210;p3"/>
            <p:cNvGrpSpPr/>
            <p:nvPr/>
          </p:nvGrpSpPr>
          <p:grpSpPr>
            <a:xfrm rot="-10565739">
              <a:off x="17851575" y="-172159"/>
              <a:ext cx="1067052" cy="2116888"/>
              <a:chOff x="0" y="0"/>
              <a:chExt cx="555479" cy="532990"/>
            </a:xfrm>
          </p:grpSpPr>
          <p:sp>
            <p:nvSpPr>
              <p:cNvPr id="211" name="Google Shape;211;p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3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13" name="Google Shape;213;p3"/>
          <p:cNvPicPr preferRelativeResize="0"/>
          <p:nvPr/>
        </p:nvPicPr>
        <p:blipFill rotWithShape="1">
          <a:blip r:embed="rId4">
            <a:alphaModFix/>
          </a:blip>
          <a:srcRect b="0" l="0" r="4579" t="0"/>
          <a:stretch/>
        </p:blipFill>
        <p:spPr>
          <a:xfrm>
            <a:off x="1035290" y="4207872"/>
            <a:ext cx="2845305" cy="313867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3"/>
          <p:cNvPicPr preferRelativeResize="0"/>
          <p:nvPr/>
        </p:nvPicPr>
        <p:blipFill rotWithShape="1">
          <a:blip r:embed="rId5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"/>
          <p:cNvSpPr txBox="1"/>
          <p:nvPr/>
        </p:nvSpPr>
        <p:spPr>
          <a:xfrm>
            <a:off x="1041936" y="2483254"/>
            <a:ext cx="12474053" cy="6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Quais os objetivos da reunião da DSPre no campus?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3"/>
          <p:cNvSpPr txBox="1"/>
          <p:nvPr/>
        </p:nvSpPr>
        <p:spPr>
          <a:xfrm>
            <a:off x="4379839" y="3796230"/>
            <a:ext cx="123717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556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Fortalecer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alinhamento estratégico entre os campi e a Comissão Central do PDI [2026-2030],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esclarecendo</a:t>
            </a: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papel de cada unidade na construção do Plano de Desenvolvimento Institucional 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garantindo</a:t>
            </a: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participação ativa na construção do plano.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56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Apresentar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cronograma de atividades do PDI [2026-2030],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detalhando</a:t>
            </a: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as etapas do processo, prazos para entregas e metodologias adotadas, a fim de assegurar que todos os campi estejam preparados para cumprir suas responsabilidades no desenvolvimento do documento institucional.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56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Apoiar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as Comissões Locais na sensibilização sobre a importância estratégica do PDI [2026-2030],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promovendo</a:t>
            </a: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integração e convergência de demandas diversas da comunidade acadêmica para um planejamento institucional coeso e representativo.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/>
          <p:cNvSpPr txBox="1"/>
          <p:nvPr/>
        </p:nvSpPr>
        <p:spPr>
          <a:xfrm>
            <a:off x="1019174" y="2566076"/>
            <a:ext cx="15464100" cy="7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PDI constitui tanto uma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 de avaliação </a:t>
            </a:r>
            <a:r>
              <a:rPr b="0" i="0" lang="en-US" sz="2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das instituições pelos órgãos responsáveis, como um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plano</a:t>
            </a:r>
            <a:r>
              <a:rPr b="0" i="0" lang="en-US" sz="2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para a melhoria e para o acompanhamento da implementação das ações estratégicas traçadas pela IES [7, 13],assim como um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instrumento</a:t>
            </a:r>
            <a:r>
              <a:rPr b="0" i="0" lang="en-US" sz="2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gestão pública [5] (ForPDI, 2017, p. 8).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Abrange diversas legislações, como: Portaria MEC nº1.466/2001, de12/07/2001; Resolução CNE/CES 10, de 2002; Resolução CNE/CES 10, de 2002; Portaria nº2.051, de 09/07/2004; Decreto nº5.224/2004, de01/10/2004; Portaria MEC nº 4.361, de 29/12/2004. Decreto nº5.622, de19/12/2005, entre outras.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Decreto Nº 9.235, de 15 de dezembro de 2017 </a:t>
            </a:r>
            <a:r>
              <a:rPr b="0" i="0" lang="en-US" sz="2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dispõe os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elementos obrigatórios </a:t>
            </a:r>
            <a:r>
              <a:rPr b="0" i="0" lang="en-US" sz="2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 PDI, sendo: </a:t>
            </a:r>
            <a:endParaRPr b="0" i="0" sz="2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(1) missão, objetivos e metas da instituição em sua área de atuação e seu histórico de implantação e desenvolvimento; 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(2) PPI; 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(3) cronograma de implantação e desenvolvimento da instituição e de cada um de seus cursos; 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(4) organização didático-pedagógica da instituição; 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(5) perfil do corpo docente e de tutores de educação a distância; 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(6) organização administrativa da instituição e políticas de gestão; 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(7) projeto de acervo acadêmico em meio digital; e 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(8) infraestrutura física e instalações acadêmicas.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4"/>
          <p:cNvGrpSpPr/>
          <p:nvPr/>
        </p:nvGrpSpPr>
        <p:grpSpPr>
          <a:xfrm rot="-5400000">
            <a:off x="6554945" y="-5827060"/>
            <a:ext cx="60699" cy="13772219"/>
            <a:chOff x="0" y="-193461"/>
            <a:chExt cx="80932" cy="18362959"/>
          </a:xfrm>
        </p:grpSpPr>
        <p:grpSp>
          <p:nvGrpSpPr>
            <p:cNvPr id="225" name="Google Shape;225;p4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226" name="Google Shape;226;p4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4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4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229" name="Google Shape;229;p4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4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" name="Google Shape;231;p4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4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4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235" name="Google Shape;235;p4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4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" name="Google Shape;237;p4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238" name="Google Shape;238;p4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4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0" name="Google Shape;240;p4"/>
          <p:cNvGrpSpPr/>
          <p:nvPr/>
        </p:nvGrpSpPr>
        <p:grpSpPr>
          <a:xfrm>
            <a:off x="17185635" y="-206031"/>
            <a:ext cx="1803825" cy="10717551"/>
            <a:chOff x="17185635" y="-206031"/>
            <a:chExt cx="1803825" cy="10717551"/>
          </a:xfrm>
        </p:grpSpPr>
        <p:grpSp>
          <p:nvGrpSpPr>
            <p:cNvPr id="241" name="Google Shape;241;p4"/>
            <p:cNvGrpSpPr/>
            <p:nvPr/>
          </p:nvGrpSpPr>
          <p:grpSpPr>
            <a:xfrm rot="-10574742">
              <a:off x="17253596" y="8355569"/>
              <a:ext cx="1257247" cy="2117062"/>
              <a:chOff x="0" y="0"/>
              <a:chExt cx="555479" cy="532990"/>
            </a:xfrm>
          </p:grpSpPr>
          <p:sp>
            <p:nvSpPr>
              <p:cNvPr id="242" name="Google Shape;242;p4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4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4"/>
            <p:cNvGrpSpPr/>
            <p:nvPr/>
          </p:nvGrpSpPr>
          <p:grpSpPr>
            <a:xfrm rot="-10540528">
              <a:off x="17447556" y="6221835"/>
              <a:ext cx="1076250" cy="2116361"/>
              <a:chOff x="0" y="0"/>
              <a:chExt cx="555479" cy="532990"/>
            </a:xfrm>
          </p:grpSpPr>
          <p:sp>
            <p:nvSpPr>
              <p:cNvPr id="245" name="Google Shape;245;p4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4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4"/>
            <p:cNvGrpSpPr/>
            <p:nvPr/>
          </p:nvGrpSpPr>
          <p:grpSpPr>
            <a:xfrm rot="-10556020">
              <a:off x="17717613" y="1959277"/>
              <a:ext cx="1070047" cy="2116684"/>
              <a:chOff x="0" y="0"/>
              <a:chExt cx="555479" cy="532990"/>
            </a:xfrm>
          </p:grpSpPr>
          <p:sp>
            <p:nvSpPr>
              <p:cNvPr id="248" name="Google Shape;248;p4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4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4"/>
            <p:cNvGrpSpPr/>
            <p:nvPr/>
          </p:nvGrpSpPr>
          <p:grpSpPr>
            <a:xfrm rot="-10568082">
              <a:off x="17557952" y="4088688"/>
              <a:ext cx="1066279" cy="2116914"/>
              <a:chOff x="0" y="0"/>
              <a:chExt cx="555479" cy="532990"/>
            </a:xfrm>
          </p:grpSpPr>
          <p:sp>
            <p:nvSpPr>
              <p:cNvPr id="251" name="Google Shape;251;p4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4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4"/>
            <p:cNvGrpSpPr/>
            <p:nvPr/>
          </p:nvGrpSpPr>
          <p:grpSpPr>
            <a:xfrm rot="-10565739">
              <a:off x="17851575" y="-172159"/>
              <a:ext cx="1067052" cy="2116888"/>
              <a:chOff x="0" y="0"/>
              <a:chExt cx="555479" cy="532990"/>
            </a:xfrm>
          </p:grpSpPr>
          <p:sp>
            <p:nvSpPr>
              <p:cNvPr id="254" name="Google Shape;254;p4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4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6" name="Google Shape;256;p4"/>
          <p:cNvSpPr txBox="1"/>
          <p:nvPr/>
        </p:nvSpPr>
        <p:spPr>
          <a:xfrm>
            <a:off x="1019175" y="1265872"/>
            <a:ext cx="14898360" cy="1120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que é o PDI?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4"/>
          <p:cNvPicPr preferRelativeResize="0"/>
          <p:nvPr/>
        </p:nvPicPr>
        <p:blipFill rotWithShape="1">
          <a:blip r:embed="rId4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/>
          <p:nvPr/>
        </p:nvSpPr>
        <p:spPr>
          <a:xfrm>
            <a:off x="1019175" y="3135759"/>
            <a:ext cx="15464100" cy="6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Criação da Comissão Permanente de Acompanhamento do PDI [2026-2030] após sua aprovação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	- Monitoramento contínuo da implementação das diretrizes estabelecidas.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- Revisão periódica das ações estratégicas com base nos resultados alcançados.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4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Desenvolvimento de um Dashboard de Gestão Institucional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- Indicadores-chave em tempo real para acompanhamento da execução do PDI.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- Transparência e acesso facilitado às métricas institucionais.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- Ferramenta interativa para apoio à tomada de decisão e aprimoramento da gestão.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4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Uso do PDI como referência para governança e inovação no IFMT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- Transformação do PDI em um instrumento dinâmico de gestão acadêmica e administrativa.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- Alinhamento com políticas públicas e tendências educacionais.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- Promoção de uma cultura de planejamento estratégico e avaliação contínua.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p33"/>
          <p:cNvGrpSpPr/>
          <p:nvPr/>
        </p:nvGrpSpPr>
        <p:grpSpPr>
          <a:xfrm rot="-5400000">
            <a:off x="6554945" y="-5827060"/>
            <a:ext cx="60699" cy="13772219"/>
            <a:chOff x="0" y="-193461"/>
            <a:chExt cx="80932" cy="18362959"/>
          </a:xfrm>
        </p:grpSpPr>
        <p:grpSp>
          <p:nvGrpSpPr>
            <p:cNvPr id="266" name="Google Shape;266;p33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267" name="Google Shape;267;p3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33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" name="Google Shape;269;p33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270" name="Google Shape;270;p3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33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" name="Google Shape;272;p33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273" name="Google Shape;273;p3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3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" name="Google Shape;275;p33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276" name="Google Shape;276;p3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3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" name="Google Shape;278;p33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279" name="Google Shape;279;p3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33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1" name="Google Shape;281;p33"/>
          <p:cNvGrpSpPr/>
          <p:nvPr/>
        </p:nvGrpSpPr>
        <p:grpSpPr>
          <a:xfrm>
            <a:off x="17185635" y="-206031"/>
            <a:ext cx="1803825" cy="10717551"/>
            <a:chOff x="17185635" y="-206031"/>
            <a:chExt cx="1803825" cy="10717551"/>
          </a:xfrm>
        </p:grpSpPr>
        <p:grpSp>
          <p:nvGrpSpPr>
            <p:cNvPr id="282" name="Google Shape;282;p33"/>
            <p:cNvGrpSpPr/>
            <p:nvPr/>
          </p:nvGrpSpPr>
          <p:grpSpPr>
            <a:xfrm rot="-10574742">
              <a:off x="17253596" y="8355569"/>
              <a:ext cx="1257247" cy="2117062"/>
              <a:chOff x="0" y="0"/>
              <a:chExt cx="555479" cy="532990"/>
            </a:xfrm>
          </p:grpSpPr>
          <p:sp>
            <p:nvSpPr>
              <p:cNvPr id="283" name="Google Shape;283;p3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3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5" name="Google Shape;285;p33"/>
            <p:cNvGrpSpPr/>
            <p:nvPr/>
          </p:nvGrpSpPr>
          <p:grpSpPr>
            <a:xfrm rot="-10540528">
              <a:off x="17447556" y="6221835"/>
              <a:ext cx="1076250" cy="2116361"/>
              <a:chOff x="0" y="0"/>
              <a:chExt cx="555479" cy="532990"/>
            </a:xfrm>
          </p:grpSpPr>
          <p:sp>
            <p:nvSpPr>
              <p:cNvPr id="286" name="Google Shape;286;p3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3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" name="Google Shape;288;p33"/>
            <p:cNvGrpSpPr/>
            <p:nvPr/>
          </p:nvGrpSpPr>
          <p:grpSpPr>
            <a:xfrm rot="-10556020">
              <a:off x="17717613" y="1959277"/>
              <a:ext cx="1070047" cy="2116684"/>
              <a:chOff x="0" y="0"/>
              <a:chExt cx="555479" cy="532990"/>
            </a:xfrm>
          </p:grpSpPr>
          <p:sp>
            <p:nvSpPr>
              <p:cNvPr id="289" name="Google Shape;289;p3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3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33"/>
            <p:cNvGrpSpPr/>
            <p:nvPr/>
          </p:nvGrpSpPr>
          <p:grpSpPr>
            <a:xfrm rot="-10568082">
              <a:off x="17557952" y="4088688"/>
              <a:ext cx="1066279" cy="2116914"/>
              <a:chOff x="0" y="0"/>
              <a:chExt cx="555479" cy="532990"/>
            </a:xfrm>
          </p:grpSpPr>
          <p:sp>
            <p:nvSpPr>
              <p:cNvPr id="292" name="Google Shape;292;p3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33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33"/>
            <p:cNvGrpSpPr/>
            <p:nvPr/>
          </p:nvGrpSpPr>
          <p:grpSpPr>
            <a:xfrm rot="-10565739">
              <a:off x="17851575" y="-172159"/>
              <a:ext cx="1067052" cy="2116888"/>
              <a:chOff x="0" y="0"/>
              <a:chExt cx="555479" cy="532990"/>
            </a:xfrm>
          </p:grpSpPr>
          <p:sp>
            <p:nvSpPr>
              <p:cNvPr id="295" name="Google Shape;295;p3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3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7" name="Google Shape;297;p33"/>
          <p:cNvSpPr txBox="1"/>
          <p:nvPr/>
        </p:nvSpPr>
        <p:spPr>
          <a:xfrm>
            <a:off x="1019175" y="1265872"/>
            <a:ext cx="14898360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PDI 2026-2030: Muito Além do Planejamento – Um Instrumento Estratégico de Gestão para os próximos anos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33"/>
          <p:cNvPicPr preferRelativeResize="0"/>
          <p:nvPr/>
        </p:nvPicPr>
        <p:blipFill rotWithShape="1">
          <a:blip r:embed="rId4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"/>
          <p:cNvSpPr txBox="1"/>
          <p:nvPr/>
        </p:nvSpPr>
        <p:spPr>
          <a:xfrm>
            <a:off x="1019174" y="2228417"/>
            <a:ext cx="162402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588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Coordenar e supervisionar o processo de elaboração do PDI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88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Garantir o alinhamento com a legislação e as diretrizes institucionais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88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Promover a integração entre os campi e a reitoria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88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Fornecer suporte técnico e metodológico para as comissões locais durante todo o processo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88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Sistematizar e validar as contribuições das comissões locais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88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Fomentar a participação e o engajamento da comunidade acadêmica</a:t>
            </a:r>
            <a:endParaRPr b="0" i="0" sz="3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7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" name="Google Shape;306;p7"/>
          <p:cNvGrpSpPr/>
          <p:nvPr/>
        </p:nvGrpSpPr>
        <p:grpSpPr>
          <a:xfrm rot="-5400000">
            <a:off x="9041103" y="2341841"/>
            <a:ext cx="60699" cy="13772219"/>
            <a:chOff x="0" y="-193461"/>
            <a:chExt cx="80932" cy="18362959"/>
          </a:xfrm>
        </p:grpSpPr>
        <p:grpSp>
          <p:nvGrpSpPr>
            <p:cNvPr id="307" name="Google Shape;307;p7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308" name="Google Shape;308;p7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7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" name="Google Shape;310;p7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311" name="Google Shape;311;p7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7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7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314" name="Google Shape;314;p7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7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7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317" name="Google Shape;317;p7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7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Google Shape;319;p7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320" name="Google Shape;320;p7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7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2" name="Google Shape;322;p7"/>
          <p:cNvGrpSpPr/>
          <p:nvPr/>
        </p:nvGrpSpPr>
        <p:grpSpPr>
          <a:xfrm>
            <a:off x="-1856320" y="-248523"/>
            <a:ext cx="2926538" cy="10784046"/>
            <a:chOff x="-1856320" y="-248523"/>
            <a:chExt cx="2926538" cy="10784046"/>
          </a:xfrm>
        </p:grpSpPr>
        <p:grpSp>
          <p:nvGrpSpPr>
            <p:cNvPr id="323" name="Google Shape;323;p7"/>
            <p:cNvGrpSpPr/>
            <p:nvPr/>
          </p:nvGrpSpPr>
          <p:grpSpPr>
            <a:xfrm rot="-10565814">
              <a:off x="-1786833" y="8346080"/>
              <a:ext cx="2206129" cy="2116813"/>
              <a:chOff x="0" y="0"/>
              <a:chExt cx="555479" cy="532990"/>
            </a:xfrm>
          </p:grpSpPr>
          <p:sp>
            <p:nvSpPr>
              <p:cNvPr id="324" name="Google Shape;324;p7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7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" name="Google Shape;326;p7"/>
            <p:cNvGrpSpPr/>
            <p:nvPr/>
          </p:nvGrpSpPr>
          <p:grpSpPr>
            <a:xfrm rot="-10565814">
              <a:off x="-1641474" y="6215587"/>
              <a:ext cx="2206129" cy="2116813"/>
              <a:chOff x="0" y="0"/>
              <a:chExt cx="555479" cy="53299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7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7"/>
            <p:cNvGrpSpPr/>
            <p:nvPr/>
          </p:nvGrpSpPr>
          <p:grpSpPr>
            <a:xfrm rot="-10565814">
              <a:off x="-1350756" y="1954601"/>
              <a:ext cx="2206129" cy="2116813"/>
              <a:chOff x="0" y="0"/>
              <a:chExt cx="555479" cy="532990"/>
            </a:xfrm>
          </p:grpSpPr>
          <p:sp>
            <p:nvSpPr>
              <p:cNvPr id="330" name="Google Shape;330;p7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7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7"/>
            <p:cNvGrpSpPr/>
            <p:nvPr/>
          </p:nvGrpSpPr>
          <p:grpSpPr>
            <a:xfrm rot="-10565814">
              <a:off x="-1496115" y="4085094"/>
              <a:ext cx="2206129" cy="2116813"/>
              <a:chOff x="0" y="0"/>
              <a:chExt cx="555479" cy="532990"/>
            </a:xfrm>
          </p:grpSpPr>
          <p:sp>
            <p:nvSpPr>
              <p:cNvPr id="333" name="Google Shape;333;p7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7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7"/>
            <p:cNvGrpSpPr/>
            <p:nvPr/>
          </p:nvGrpSpPr>
          <p:grpSpPr>
            <a:xfrm rot="-10565814">
              <a:off x="-1205397" y="-175893"/>
              <a:ext cx="2206129" cy="2116813"/>
              <a:chOff x="0" y="0"/>
              <a:chExt cx="555479" cy="532990"/>
            </a:xfrm>
          </p:grpSpPr>
          <p:sp>
            <p:nvSpPr>
              <p:cNvPr id="336" name="Google Shape;336;p7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7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7"/>
          <p:cNvSpPr txBox="1"/>
          <p:nvPr/>
        </p:nvSpPr>
        <p:spPr>
          <a:xfrm>
            <a:off x="1019174" y="933450"/>
            <a:ext cx="11830551" cy="14217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Comissão Central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7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7"/>
          <p:cNvPicPr preferRelativeResize="0"/>
          <p:nvPr/>
        </p:nvPicPr>
        <p:blipFill rotWithShape="1">
          <a:blip r:embed="rId4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"/>
          <p:cNvSpPr txBox="1"/>
          <p:nvPr/>
        </p:nvSpPr>
        <p:spPr>
          <a:xfrm>
            <a:off x="1019174" y="2228417"/>
            <a:ext cx="162402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588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Promover a participação da comunidade acadêmica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88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Coletar e sistematizar dados e demandas dos campi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88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Aplicar a metodologia 5W2H para estruturação do PDI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88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Alinhar a legislação vigente, as diretrizes institucionais aprovadas pela comunidade (por meio do plano de gestão escolhido no último pleito) e a realidade de cada local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8800" lvl="0" marL="5715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Cumprir prazos e entregar o relatório do campus</a:t>
            </a:r>
            <a:endParaRPr b="0" i="0" sz="4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p8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8"/>
          <p:cNvGrpSpPr/>
          <p:nvPr/>
        </p:nvGrpSpPr>
        <p:grpSpPr>
          <a:xfrm rot="-5400000">
            <a:off x="9041103" y="2341841"/>
            <a:ext cx="60699" cy="13772219"/>
            <a:chOff x="0" y="-193461"/>
            <a:chExt cx="80932" cy="18362959"/>
          </a:xfrm>
        </p:grpSpPr>
        <p:grpSp>
          <p:nvGrpSpPr>
            <p:cNvPr id="348" name="Google Shape;348;p8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349" name="Google Shape;349;p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8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" name="Google Shape;351;p8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352" name="Google Shape;352;p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8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" name="Google Shape;354;p8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355" name="Google Shape;355;p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8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" name="Google Shape;357;p8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358" name="Google Shape;358;p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8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" name="Google Shape;360;p8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361" name="Google Shape;361;p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8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3" name="Google Shape;363;p8"/>
          <p:cNvGrpSpPr/>
          <p:nvPr/>
        </p:nvGrpSpPr>
        <p:grpSpPr>
          <a:xfrm>
            <a:off x="-1856320" y="-248523"/>
            <a:ext cx="2926538" cy="10784046"/>
            <a:chOff x="-1856320" y="-248523"/>
            <a:chExt cx="2926538" cy="10784046"/>
          </a:xfrm>
        </p:grpSpPr>
        <p:grpSp>
          <p:nvGrpSpPr>
            <p:cNvPr id="364" name="Google Shape;364;p8"/>
            <p:cNvGrpSpPr/>
            <p:nvPr/>
          </p:nvGrpSpPr>
          <p:grpSpPr>
            <a:xfrm rot="-10565814">
              <a:off x="-1786833" y="8346080"/>
              <a:ext cx="2206129" cy="2116813"/>
              <a:chOff x="0" y="0"/>
              <a:chExt cx="555479" cy="532990"/>
            </a:xfrm>
          </p:grpSpPr>
          <p:sp>
            <p:nvSpPr>
              <p:cNvPr id="365" name="Google Shape;365;p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8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" name="Google Shape;367;p8"/>
            <p:cNvGrpSpPr/>
            <p:nvPr/>
          </p:nvGrpSpPr>
          <p:grpSpPr>
            <a:xfrm rot="-10565814">
              <a:off x="-1641474" y="6215587"/>
              <a:ext cx="2206129" cy="2116813"/>
              <a:chOff x="0" y="0"/>
              <a:chExt cx="555479" cy="532990"/>
            </a:xfrm>
          </p:grpSpPr>
          <p:sp>
            <p:nvSpPr>
              <p:cNvPr id="368" name="Google Shape;368;p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8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8"/>
            <p:cNvGrpSpPr/>
            <p:nvPr/>
          </p:nvGrpSpPr>
          <p:grpSpPr>
            <a:xfrm rot="-10565814">
              <a:off x="-1350756" y="1954601"/>
              <a:ext cx="2206129" cy="2116813"/>
              <a:chOff x="0" y="0"/>
              <a:chExt cx="555479" cy="532990"/>
            </a:xfrm>
          </p:grpSpPr>
          <p:sp>
            <p:nvSpPr>
              <p:cNvPr id="371" name="Google Shape;371;p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8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" name="Google Shape;373;p8"/>
            <p:cNvGrpSpPr/>
            <p:nvPr/>
          </p:nvGrpSpPr>
          <p:grpSpPr>
            <a:xfrm rot="-10565814">
              <a:off x="-1496115" y="4085094"/>
              <a:ext cx="2206129" cy="2116813"/>
              <a:chOff x="0" y="0"/>
              <a:chExt cx="555479" cy="532990"/>
            </a:xfrm>
          </p:grpSpPr>
          <p:sp>
            <p:nvSpPr>
              <p:cNvPr id="374" name="Google Shape;374;p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8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8"/>
            <p:cNvGrpSpPr/>
            <p:nvPr/>
          </p:nvGrpSpPr>
          <p:grpSpPr>
            <a:xfrm rot="-10565814">
              <a:off x="-1205397" y="-175893"/>
              <a:ext cx="2206129" cy="2116813"/>
              <a:chOff x="0" y="0"/>
              <a:chExt cx="555479" cy="532990"/>
            </a:xfrm>
          </p:grpSpPr>
          <p:sp>
            <p:nvSpPr>
              <p:cNvPr id="377" name="Google Shape;377;p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8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9" name="Google Shape;379;p8"/>
          <p:cNvSpPr txBox="1"/>
          <p:nvPr/>
        </p:nvSpPr>
        <p:spPr>
          <a:xfrm>
            <a:off x="1019174" y="933450"/>
            <a:ext cx="11830551" cy="14217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Comissões Locais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8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8"/>
          <p:cNvPicPr preferRelativeResize="0"/>
          <p:nvPr/>
        </p:nvPicPr>
        <p:blipFill rotWithShape="1">
          <a:blip r:embed="rId4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9"/>
          <p:cNvSpPr txBox="1"/>
          <p:nvPr/>
        </p:nvSpPr>
        <p:spPr>
          <a:xfrm>
            <a:off x="1019175" y="2730531"/>
            <a:ext cx="16222022" cy="3447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Etapa 1.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Planejamento Inicial [concluída]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Etapa 2.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Documentos de referência [concluída]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Etapa 3.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Atuação das comissões locais, coleta de dados e redação [em andamento]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Etapa 4.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Tramitação</a:t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9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8" name="Google Shape;388;p9"/>
          <p:cNvGrpSpPr/>
          <p:nvPr/>
        </p:nvGrpSpPr>
        <p:grpSpPr>
          <a:xfrm rot="-5400000">
            <a:off x="6554945" y="-5827060"/>
            <a:ext cx="60699" cy="13772219"/>
            <a:chOff x="0" y="-193461"/>
            <a:chExt cx="80932" cy="18362959"/>
          </a:xfrm>
        </p:grpSpPr>
        <p:grpSp>
          <p:nvGrpSpPr>
            <p:cNvPr id="389" name="Google Shape;389;p9"/>
            <p:cNvGrpSpPr/>
            <p:nvPr/>
          </p:nvGrpSpPr>
          <p:grpSpPr>
            <a:xfrm>
              <a:off x="0" y="-193461"/>
              <a:ext cx="80932" cy="3801949"/>
              <a:chOff x="0" y="-28575"/>
              <a:chExt cx="11954" cy="561565"/>
            </a:xfrm>
          </p:grpSpPr>
          <p:sp>
            <p:nvSpPr>
              <p:cNvPr id="390" name="Google Shape;390;p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9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2" name="Google Shape;392;p9"/>
            <p:cNvGrpSpPr/>
            <p:nvPr/>
          </p:nvGrpSpPr>
          <p:grpSpPr>
            <a:xfrm>
              <a:off x="0" y="3446791"/>
              <a:ext cx="80932" cy="3801949"/>
              <a:chOff x="0" y="-28575"/>
              <a:chExt cx="11954" cy="561565"/>
            </a:xfrm>
          </p:grpSpPr>
          <p:sp>
            <p:nvSpPr>
              <p:cNvPr id="393" name="Google Shape;393;p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9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" name="Google Shape;395;p9"/>
            <p:cNvGrpSpPr/>
            <p:nvPr/>
          </p:nvGrpSpPr>
          <p:grpSpPr>
            <a:xfrm>
              <a:off x="0" y="10727296"/>
              <a:ext cx="80932" cy="3801949"/>
              <a:chOff x="0" y="-28575"/>
              <a:chExt cx="11954" cy="561565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9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8" name="Google Shape;398;p9"/>
            <p:cNvGrpSpPr/>
            <p:nvPr/>
          </p:nvGrpSpPr>
          <p:grpSpPr>
            <a:xfrm>
              <a:off x="0" y="7087044"/>
              <a:ext cx="80932" cy="3801949"/>
              <a:chOff x="0" y="-28575"/>
              <a:chExt cx="11954" cy="561565"/>
            </a:xfrm>
          </p:grpSpPr>
          <p:sp>
            <p:nvSpPr>
              <p:cNvPr id="399" name="Google Shape;399;p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9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" name="Google Shape;401;p9"/>
            <p:cNvGrpSpPr/>
            <p:nvPr/>
          </p:nvGrpSpPr>
          <p:grpSpPr>
            <a:xfrm>
              <a:off x="0" y="14367549"/>
              <a:ext cx="80932" cy="3801949"/>
              <a:chOff x="0" y="-28575"/>
              <a:chExt cx="11954" cy="561565"/>
            </a:xfrm>
          </p:grpSpPr>
          <p:sp>
            <p:nvSpPr>
              <p:cNvPr id="402" name="Google Shape;402;p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9"/>
              <p:cNvSpPr txBox="1"/>
              <p:nvPr/>
            </p:nvSpPr>
            <p:spPr>
              <a:xfrm>
                <a:off x="0" y="-28575"/>
                <a:ext cx="11954" cy="56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4" name="Google Shape;404;p9"/>
          <p:cNvGrpSpPr/>
          <p:nvPr/>
        </p:nvGrpSpPr>
        <p:grpSpPr>
          <a:xfrm>
            <a:off x="17185635" y="-206031"/>
            <a:ext cx="1803825" cy="10717551"/>
            <a:chOff x="17185635" y="-206031"/>
            <a:chExt cx="1803825" cy="10717551"/>
          </a:xfrm>
        </p:grpSpPr>
        <p:grpSp>
          <p:nvGrpSpPr>
            <p:cNvPr id="405" name="Google Shape;405;p9"/>
            <p:cNvGrpSpPr/>
            <p:nvPr/>
          </p:nvGrpSpPr>
          <p:grpSpPr>
            <a:xfrm rot="-10574742">
              <a:off x="17253596" y="8355569"/>
              <a:ext cx="1257247" cy="2117062"/>
              <a:chOff x="0" y="0"/>
              <a:chExt cx="555479" cy="532990"/>
            </a:xfrm>
          </p:grpSpPr>
          <p:sp>
            <p:nvSpPr>
              <p:cNvPr id="406" name="Google Shape;406;p9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9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8" name="Google Shape;408;p9"/>
            <p:cNvGrpSpPr/>
            <p:nvPr/>
          </p:nvGrpSpPr>
          <p:grpSpPr>
            <a:xfrm rot="-10540528">
              <a:off x="17447556" y="6221835"/>
              <a:ext cx="1076250" cy="2116361"/>
              <a:chOff x="0" y="0"/>
              <a:chExt cx="555479" cy="532990"/>
            </a:xfrm>
          </p:grpSpPr>
          <p:sp>
            <p:nvSpPr>
              <p:cNvPr id="409" name="Google Shape;409;p9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9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" name="Google Shape;411;p9"/>
            <p:cNvGrpSpPr/>
            <p:nvPr/>
          </p:nvGrpSpPr>
          <p:grpSpPr>
            <a:xfrm rot="-10556020">
              <a:off x="17717613" y="1959277"/>
              <a:ext cx="1070047" cy="2116684"/>
              <a:chOff x="0" y="0"/>
              <a:chExt cx="555479" cy="532990"/>
            </a:xfrm>
          </p:grpSpPr>
          <p:sp>
            <p:nvSpPr>
              <p:cNvPr id="412" name="Google Shape;412;p9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9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4" name="Google Shape;414;p9"/>
            <p:cNvGrpSpPr/>
            <p:nvPr/>
          </p:nvGrpSpPr>
          <p:grpSpPr>
            <a:xfrm rot="-10568082">
              <a:off x="17557952" y="4088688"/>
              <a:ext cx="1066279" cy="2116914"/>
              <a:chOff x="0" y="0"/>
              <a:chExt cx="555479" cy="532990"/>
            </a:xfrm>
          </p:grpSpPr>
          <p:sp>
            <p:nvSpPr>
              <p:cNvPr id="415" name="Google Shape;415;p9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9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7" name="Google Shape;417;p9"/>
            <p:cNvGrpSpPr/>
            <p:nvPr/>
          </p:nvGrpSpPr>
          <p:grpSpPr>
            <a:xfrm rot="-10565739">
              <a:off x="17851575" y="-172159"/>
              <a:ext cx="1067052" cy="2116888"/>
              <a:chOff x="0" y="0"/>
              <a:chExt cx="555479" cy="532990"/>
            </a:xfrm>
          </p:grpSpPr>
          <p:sp>
            <p:nvSpPr>
              <p:cNvPr id="418" name="Google Shape;418;p9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9"/>
              <p:cNvSpPr txBox="1"/>
              <p:nvPr/>
            </p:nvSpPr>
            <p:spPr>
              <a:xfrm>
                <a:off x="0" y="0"/>
                <a:ext cx="555479" cy="53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0" name="Google Shape;420;p9"/>
          <p:cNvSpPr txBox="1"/>
          <p:nvPr/>
        </p:nvSpPr>
        <p:spPr>
          <a:xfrm>
            <a:off x="1019175" y="1265872"/>
            <a:ext cx="14898360" cy="1120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Parte 2 – Processo de Elaboração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9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9"/>
          <p:cNvPicPr preferRelativeResize="0"/>
          <p:nvPr/>
        </p:nvPicPr>
        <p:blipFill rotWithShape="1">
          <a:blip r:embed="rId4">
            <a:alphaModFix/>
          </a:blip>
          <a:srcRect b="38398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